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007577926" r:id="rId2"/>
    <p:sldId id="2007577938" r:id="rId3"/>
    <p:sldId id="2007577969" r:id="rId4"/>
    <p:sldId id="2007577968" r:id="rId5"/>
    <p:sldId id="2007577966" r:id="rId6"/>
    <p:sldId id="2007577967" r:id="rId7"/>
    <p:sldId id="2007577952" r:id="rId8"/>
    <p:sldId id="2007577954" r:id="rId9"/>
    <p:sldId id="2007577953" r:id="rId10"/>
    <p:sldId id="2007577955" r:id="rId11"/>
    <p:sldId id="2007577941" r:id="rId12"/>
    <p:sldId id="2007577959" r:id="rId13"/>
    <p:sldId id="2007577963" r:id="rId14"/>
    <p:sldId id="2007577942" r:id="rId15"/>
    <p:sldId id="2007577970" r:id="rId16"/>
    <p:sldId id="2007577971" r:id="rId17"/>
    <p:sldId id="2007577945" r:id="rId18"/>
    <p:sldId id="2007577943" r:id="rId19"/>
    <p:sldId id="2007577948" r:id="rId2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653B8C7-5048-438B-B8D2-F15A4983CDE5}">
          <p14:sldIdLst>
            <p14:sldId id="2007577926"/>
            <p14:sldId id="2007577938"/>
            <p14:sldId id="2007577969"/>
            <p14:sldId id="2007577968"/>
            <p14:sldId id="2007577966"/>
            <p14:sldId id="2007577967"/>
            <p14:sldId id="2007577952"/>
            <p14:sldId id="2007577954"/>
            <p14:sldId id="2007577953"/>
            <p14:sldId id="2007577955"/>
            <p14:sldId id="2007577941"/>
            <p14:sldId id="2007577959"/>
            <p14:sldId id="2007577963"/>
            <p14:sldId id="2007577942"/>
            <p14:sldId id="2007577970"/>
            <p14:sldId id="2007577971"/>
            <p14:sldId id="2007577945"/>
            <p14:sldId id="2007577943"/>
            <p14:sldId id="20075779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景(Jing Li)" initials="李景(Jing" lastIdx="3" clrIdx="0">
    <p:extLst>
      <p:ext uri="{19B8F6BF-5375-455C-9EA6-DF929625EA0E}">
        <p15:presenceInfo xmlns:p15="http://schemas.microsoft.com/office/powerpoint/2012/main" userId="S::lijing3@genomics.cn::3a458677-32ac-4dc5-966f-26b72d4dd9c6" providerId="AD"/>
      </p:ext>
    </p:extLst>
  </p:cmAuthor>
  <p:cmAuthor id="2" name="龙美静(Meijing Long)" initials="龙美静(Meijing" lastIdx="1" clrIdx="1">
    <p:extLst>
      <p:ext uri="{19B8F6BF-5375-455C-9EA6-DF929625EA0E}">
        <p15:presenceInfo xmlns:p15="http://schemas.microsoft.com/office/powerpoint/2012/main" userId="S-1-5-21-1757568946-3371157326-2899923547-1072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DAA600"/>
    <a:srgbClr val="86D070"/>
    <a:srgbClr val="FFFD78"/>
    <a:srgbClr val="0055A8"/>
    <a:srgbClr val="0C5DA7"/>
    <a:srgbClr val="37619E"/>
    <a:srgbClr val="FFD579"/>
    <a:srgbClr val="025302"/>
    <a:srgbClr val="DDF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6357" autoAdjust="0"/>
  </p:normalViewPr>
  <p:slideViewPr>
    <p:cSldViewPr>
      <p:cViewPr varScale="1">
        <p:scale>
          <a:sx n="150" d="100"/>
          <a:sy n="150" d="100"/>
        </p:scale>
        <p:origin x="426" y="138"/>
      </p:cViewPr>
      <p:guideLst>
        <p:guide orient="horz" pos="324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A6023-605D-3B43-943E-05438FD8F960}" type="datetimeFigureOut">
              <a:rPr kumimoji="1" lang="zh-CN" altLang="en-US" smtClean="0"/>
              <a:t>2023/3/8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280" y="1143000"/>
            <a:ext cx="54854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78D49-89F0-B84A-A2E9-4954859F3F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4100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8214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9760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795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9666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3257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1452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2497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9225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3272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2739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507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343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739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3991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8477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3409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78D49-89F0-B84A-A2E9-4954859F3F0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7103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098"/>
            <a:ext cx="7772400" cy="11027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160"/>
            <a:ext cx="6400800" cy="13146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47864" y="3305755"/>
            <a:ext cx="2436168" cy="346116"/>
          </a:xfrm>
        </p:spPr>
        <p:txBody>
          <a:bodyPr anchor="t">
            <a:noAutofit/>
          </a:bodyPr>
          <a:lstStyle>
            <a:lvl1pPr algn="ctr">
              <a:defRPr sz="2000" b="1" i="0" cap="none" baseline="0">
                <a:solidFill>
                  <a:srgbClr val="0C5DA7"/>
                </a:solidFill>
                <a:latin typeface="BGI-BOLD" pitchFamily="2" charset="0"/>
                <a:ea typeface="Microsoft YaHei" panose="020B0503020204020204" pitchFamily="34" charset="-122"/>
              </a:defRPr>
            </a:lvl1pPr>
          </a:lstStyle>
          <a:p>
            <a:r>
              <a:rPr lang="en" altLang="zh-CN" dirty="0"/>
              <a:t>Title Content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195B76D-4788-6640-981B-68ED6B6633F3}"/>
              </a:ext>
            </a:extLst>
          </p:cNvPr>
          <p:cNvGrpSpPr/>
          <p:nvPr userDrawn="1"/>
        </p:nvGrpSpPr>
        <p:grpSpPr>
          <a:xfrm>
            <a:off x="-12831" y="1"/>
            <a:ext cx="9156831" cy="2857501"/>
            <a:chOff x="-12831" y="1"/>
            <a:chExt cx="9156831" cy="2857501"/>
          </a:xfrm>
        </p:grpSpPr>
        <p:pic>
          <p:nvPicPr>
            <p:cNvPr id="9" name="图片 8" descr="图片包含 滑雪, 骑, 游戏机, 雪&#10;&#10;描述已自动生成">
              <a:extLst>
                <a:ext uri="{FF2B5EF4-FFF2-40B4-BE49-F238E27FC236}">
                  <a16:creationId xmlns:a16="http://schemas.microsoft.com/office/drawing/2014/main" id="{8EB4E07F-2C9A-584D-A18B-8D56BF46DE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944"/>
            <a:stretch/>
          </p:blipFill>
          <p:spPr>
            <a:xfrm>
              <a:off x="-12831" y="1"/>
              <a:ext cx="9156831" cy="2214559"/>
            </a:xfrm>
            <a:prstGeom prst="rect">
              <a:avLst/>
            </a:prstGeom>
          </p:spPr>
        </p:pic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63B5DED-B3D5-134C-A39A-3B4007E8BE8D}"/>
                </a:ext>
              </a:extLst>
            </p:cNvPr>
            <p:cNvSpPr/>
            <p:nvPr/>
          </p:nvSpPr>
          <p:spPr>
            <a:xfrm rot="2700000">
              <a:off x="3893339" y="1500180"/>
              <a:ext cx="1357322" cy="135732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8543F469-6E7F-154A-97C5-8D72D14AB1B5}"/>
                </a:ext>
              </a:extLst>
            </p:cNvPr>
            <p:cNvSpPr/>
            <p:nvPr/>
          </p:nvSpPr>
          <p:spPr>
            <a:xfrm rot="2700000">
              <a:off x="4114000" y="1756560"/>
              <a:ext cx="892975" cy="89297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DC5826D-1D92-0A4B-82CA-451371F545B8}"/>
                </a:ext>
              </a:extLst>
            </p:cNvPr>
            <p:cNvSpPr txBox="1"/>
            <p:nvPr/>
          </p:nvSpPr>
          <p:spPr>
            <a:xfrm>
              <a:off x="4283968" y="1779662"/>
              <a:ext cx="2632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800" b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1</a:t>
              </a:r>
              <a:endParaRPr kumimoji="1" lang="zh-CN" altLang="en-US" sz="48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0134" y="195486"/>
            <a:ext cx="4002130" cy="565535"/>
          </a:xfrm>
        </p:spPr>
        <p:txBody>
          <a:bodyPr>
            <a:normAutofit/>
          </a:bodyPr>
          <a:lstStyle>
            <a:lvl1pPr algn="l">
              <a:defRPr sz="1800" b="1" i="0">
                <a:solidFill>
                  <a:srgbClr val="0C5DA7"/>
                </a:solidFill>
                <a:latin typeface="MGI Bold" panose="02010604000000000000" pitchFamily="2" charset="-122"/>
                <a:ea typeface="MGI Bold" panose="02010604000000000000" pitchFamily="2" charset="-122"/>
              </a:defRPr>
            </a:lvl1pPr>
          </a:lstStyle>
          <a:p>
            <a:r>
              <a:rPr lang="en" altLang="zh-CN" dirty="0">
                <a:solidFill>
                  <a:srgbClr val="0055A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Click Here To Add English Title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19C10E3-625A-774D-8CF3-001AB65D18D8}"/>
              </a:ext>
            </a:extLst>
          </p:cNvPr>
          <p:cNvSpPr/>
          <p:nvPr userDrawn="1"/>
        </p:nvSpPr>
        <p:spPr>
          <a:xfrm flipH="1">
            <a:off x="334414" y="357641"/>
            <a:ext cx="45720" cy="216000"/>
          </a:xfrm>
          <a:prstGeom prst="rect">
            <a:avLst/>
          </a:prstGeom>
          <a:solidFill>
            <a:srgbClr val="005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AB8E49-7D4C-4C48-AA9C-C5B8440DC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4328" y="-73196"/>
            <a:ext cx="1668166" cy="1180213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15"/>
            <a:ext cx="8229600" cy="8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360"/>
            <a:ext cx="8229600" cy="3395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097"/>
            <a:ext cx="2133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097"/>
            <a:ext cx="2895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097"/>
            <a:ext cx="21336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5" r:id="rId4"/>
    <p:sldLayoutId id="2147483656" r:id="rId5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6540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3995" algn="l" defTabSz="685800" rtl="0" eaLnBrk="1" latinLnBrk="0" hangingPunct="1">
        <a:spcBef>
          <a:spcPct val="15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video" Target="../media/media1.gif"/><Relationship Id="rId7" Type="http://schemas.openxmlformats.org/officeDocument/2006/relationships/oleObject" Target="../embeddings/oleObject2.bin"/><Relationship Id="rId2" Type="http://schemas.microsoft.com/office/2007/relationships/media" Target="../media/media1.gi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9.w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双周工作进度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D33656-181B-4CF8-80AC-BEDFC208EA8B}"/>
              </a:ext>
            </a:extLst>
          </p:cNvPr>
          <p:cNvSpPr txBox="1"/>
          <p:nvPr/>
        </p:nvSpPr>
        <p:spPr>
          <a:xfrm>
            <a:off x="355276" y="555526"/>
            <a:ext cx="8177030" cy="426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666666"/>
                </a:solidFill>
                <a:latin typeface="AvenirNextLTW01-Regular"/>
              </a:rPr>
              <a:t>1</a:t>
            </a:r>
            <a:r>
              <a:rPr lang="zh-CN" altLang="en-US" sz="1400" b="1" dirty="0">
                <a:solidFill>
                  <a:srgbClr val="666666"/>
                </a:solidFill>
                <a:latin typeface="AvenirNextLTW01-Regular"/>
              </a:rPr>
              <a:t>、补充移液精度内容，电机发热量影响有多大？与现有移液器的移液精度对比。（待称水测试）</a:t>
            </a:r>
            <a:endParaRPr lang="en-US" altLang="zh-CN" sz="1400" b="1" dirty="0">
              <a:solidFill>
                <a:srgbClr val="666666"/>
              </a:solidFill>
              <a:latin typeface="AvenirNextLTW01-Regular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666666"/>
                </a:solidFill>
                <a:latin typeface="AvenirNextLTW01-Regular"/>
              </a:rPr>
              <a:t>2</a:t>
            </a:r>
            <a:r>
              <a:rPr lang="zh-CN" altLang="en-US" sz="1400" b="1" dirty="0">
                <a:solidFill>
                  <a:srgbClr val="666666"/>
                </a:solidFill>
                <a:latin typeface="AvenirNextLTW01-Regular"/>
              </a:rPr>
              <a:t>、</a:t>
            </a:r>
            <a:r>
              <a:rPr lang="en-US" altLang="zh-CN" sz="1400" b="1" dirty="0">
                <a:solidFill>
                  <a:srgbClr val="666666"/>
                </a:solidFill>
                <a:latin typeface="AvenirNextLTW01-Regular"/>
              </a:rPr>
              <a:t>P</a:t>
            </a:r>
            <a:r>
              <a:rPr lang="zh-CN" altLang="en-US" sz="1400" b="1" dirty="0">
                <a:solidFill>
                  <a:srgbClr val="666666"/>
                </a:solidFill>
                <a:latin typeface="AvenirNextLTW01-Regular"/>
              </a:rPr>
              <a:t>电机供电，由</a:t>
            </a:r>
            <a:r>
              <a:rPr lang="en-US" altLang="zh-CN" sz="1400" b="1" dirty="0">
                <a:solidFill>
                  <a:srgbClr val="666666"/>
                </a:solidFill>
                <a:latin typeface="AvenirNextLTW01-Regular"/>
              </a:rPr>
              <a:t>24V</a:t>
            </a:r>
            <a:r>
              <a:rPr lang="zh-CN" altLang="en-US" sz="1400" b="1" dirty="0">
                <a:solidFill>
                  <a:srgbClr val="666666"/>
                </a:solidFill>
                <a:latin typeface="AvenirNextLTW01-Regular"/>
              </a:rPr>
              <a:t>改为</a:t>
            </a:r>
            <a:r>
              <a:rPr lang="en-US" altLang="zh-CN" sz="1400" b="1" dirty="0">
                <a:solidFill>
                  <a:srgbClr val="666666"/>
                </a:solidFill>
                <a:latin typeface="AvenirNextLTW01-Regular"/>
              </a:rPr>
              <a:t>12V</a:t>
            </a:r>
            <a:r>
              <a:rPr lang="zh-CN" altLang="en-US" sz="1400" b="1" dirty="0">
                <a:solidFill>
                  <a:srgbClr val="666666"/>
                </a:solidFill>
                <a:latin typeface="AvenirNextLTW01-Regular"/>
              </a:rPr>
              <a:t>，电机运行是否正常？发热量是否有降低的趋势？（更换</a:t>
            </a:r>
            <a:r>
              <a:rPr lang="en-US" altLang="zh-CN" sz="1400" b="1" dirty="0">
                <a:solidFill>
                  <a:srgbClr val="666666"/>
                </a:solidFill>
                <a:latin typeface="AvenirNextLTW01-Regular"/>
              </a:rPr>
              <a:t>TMC5420</a:t>
            </a:r>
            <a:r>
              <a:rPr lang="zh-CN" altLang="en-US" sz="1400" b="1" dirty="0">
                <a:solidFill>
                  <a:srgbClr val="666666"/>
                </a:solidFill>
                <a:latin typeface="AvenirNextLTW01-Regular"/>
              </a:rPr>
              <a:t>，功耗降低</a:t>
            </a:r>
            <a:r>
              <a:rPr lang="en-US" altLang="zh-CN" sz="1400" b="1" dirty="0">
                <a:solidFill>
                  <a:srgbClr val="666666"/>
                </a:solidFill>
                <a:latin typeface="AvenirNextLTW01-Regular"/>
              </a:rPr>
              <a:t>50%</a:t>
            </a:r>
            <a:r>
              <a:rPr lang="zh-CN" altLang="en-US" sz="1400" b="1" dirty="0">
                <a:solidFill>
                  <a:srgbClr val="666666"/>
                </a:solidFill>
                <a:latin typeface="AvenirNextLTW01-Regular"/>
              </a:rPr>
              <a:t>）</a:t>
            </a:r>
            <a:endParaRPr lang="en-US" altLang="zh-CN" sz="1400" b="1" dirty="0">
              <a:solidFill>
                <a:srgbClr val="666666"/>
              </a:solidFill>
              <a:latin typeface="AvenirNextLTW01-Regular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666666"/>
                </a:solidFill>
                <a:latin typeface="AvenirNextLTW01-Regular"/>
              </a:rPr>
              <a:t>3</a:t>
            </a:r>
            <a:r>
              <a:rPr lang="zh-CN" altLang="en-US" sz="1400" b="1" dirty="0">
                <a:solidFill>
                  <a:srgbClr val="666666"/>
                </a:solidFill>
                <a:latin typeface="AvenirNextLTW01-Regular"/>
              </a:rPr>
              <a:t>、液面探测好用的定义。</a:t>
            </a:r>
            <a:endParaRPr lang="en-US" altLang="zh-CN" sz="1400" b="1" dirty="0">
              <a:solidFill>
                <a:srgbClr val="666666"/>
              </a:solidFill>
              <a:latin typeface="AvenirNextLTW01-Regular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666666"/>
                </a:solidFill>
                <a:highlight>
                  <a:srgbClr val="86D070"/>
                </a:highlight>
                <a:latin typeface="AvenirNextLTW01-Regular"/>
              </a:rPr>
              <a:t>4</a:t>
            </a:r>
            <a:r>
              <a:rPr lang="zh-CN" altLang="en-US" sz="1400" b="1" dirty="0">
                <a:solidFill>
                  <a:srgbClr val="666666"/>
                </a:solidFill>
                <a:highlight>
                  <a:srgbClr val="86D070"/>
                </a:highlight>
                <a:latin typeface="AvenirNextLTW01-Regular"/>
              </a:rPr>
              <a:t>、最终目标水平，能实现、无法实现的功能，所需资源。</a:t>
            </a:r>
            <a:endParaRPr lang="en-US" altLang="zh-CN" sz="1400" b="1" dirty="0">
              <a:solidFill>
                <a:srgbClr val="666666"/>
              </a:solidFill>
              <a:highlight>
                <a:srgbClr val="86D070"/>
              </a:highlight>
              <a:latin typeface="AvenirNextLTW01-Regular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666666"/>
                </a:solidFill>
                <a:highlight>
                  <a:srgbClr val="86D070"/>
                </a:highlight>
                <a:latin typeface="AvenirNextLTW01-Regular"/>
              </a:rPr>
              <a:t>5</a:t>
            </a:r>
            <a:r>
              <a:rPr lang="zh-CN" altLang="en-US" sz="1400" b="1" dirty="0">
                <a:solidFill>
                  <a:srgbClr val="666666"/>
                </a:solidFill>
                <a:highlight>
                  <a:srgbClr val="86D070"/>
                </a:highlight>
                <a:latin typeface="AvenirNextLTW01-Regular"/>
              </a:rPr>
              <a:t>、主导定义液面探测指标、需求。</a:t>
            </a:r>
            <a:endParaRPr lang="en-US" altLang="zh-CN" sz="1400" b="1" dirty="0">
              <a:solidFill>
                <a:srgbClr val="666666"/>
              </a:solidFill>
              <a:highlight>
                <a:srgbClr val="86D070"/>
              </a:highlight>
              <a:latin typeface="AvenirNextLTW01-Regular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FF0000"/>
                </a:solidFill>
                <a:latin typeface="AvenirNextLTW01-Regular"/>
              </a:rPr>
              <a:t>6</a:t>
            </a:r>
            <a:r>
              <a:rPr lang="zh-CN" altLang="en-US" sz="1400" b="1" dirty="0">
                <a:solidFill>
                  <a:srgbClr val="FF0000"/>
                </a:solidFill>
                <a:latin typeface="AvenirNextLTW01-Regular"/>
              </a:rPr>
              <a:t>、液面探测方案性能极限。（成功率，探测速度，探测死体积，过冲）</a:t>
            </a:r>
            <a:endParaRPr lang="en-US" altLang="zh-CN" sz="1400" b="1" dirty="0">
              <a:solidFill>
                <a:srgbClr val="FF0000"/>
              </a:solidFill>
              <a:latin typeface="AvenirNextLTW01-Regular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FF0000"/>
                </a:solidFill>
                <a:latin typeface="AvenirNextLTW01-Regular"/>
              </a:rPr>
              <a:t>7</a:t>
            </a:r>
            <a:r>
              <a:rPr lang="zh-CN" altLang="en-US" sz="1400" b="1" dirty="0">
                <a:solidFill>
                  <a:srgbClr val="FF0000"/>
                </a:solidFill>
                <a:latin typeface="AvenirNextLTW01-Regular"/>
              </a:rPr>
              <a:t>、气压探测方案性能极限。</a:t>
            </a:r>
            <a:endParaRPr lang="en-US" altLang="zh-CN" sz="1400" b="1" dirty="0">
              <a:solidFill>
                <a:srgbClr val="FF0000"/>
              </a:solidFill>
              <a:latin typeface="AvenirNextLTW01-Regular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FF0000"/>
                </a:solidFill>
                <a:latin typeface="AvenirNextLTW01-Regular"/>
              </a:rPr>
              <a:t>8</a:t>
            </a:r>
            <a:r>
              <a:rPr lang="zh-CN" altLang="en-US" sz="1400" b="1" dirty="0">
                <a:solidFill>
                  <a:srgbClr val="FF0000"/>
                </a:solidFill>
                <a:latin typeface="AvenirNextLTW01-Regular"/>
              </a:rPr>
              <a:t>、列出液面探测需要解决的问题。</a:t>
            </a:r>
            <a:endParaRPr lang="en-US" altLang="zh-CN" sz="1400" b="1" dirty="0">
              <a:solidFill>
                <a:srgbClr val="FF0000"/>
              </a:solidFill>
              <a:latin typeface="AvenirNextLTW01-Regular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FF0000"/>
                </a:solidFill>
                <a:latin typeface="AvenirNextLTW01-Regular"/>
              </a:rPr>
              <a:t>9</a:t>
            </a:r>
            <a:r>
              <a:rPr lang="zh-CN" altLang="en-US" sz="1400" b="1" dirty="0">
                <a:solidFill>
                  <a:srgbClr val="FF0000"/>
                </a:solidFill>
                <a:latin typeface="AvenirNextLTW01-Regular"/>
              </a:rPr>
              <a:t>、本产品自评，评分标准。</a:t>
            </a:r>
            <a:endParaRPr lang="en-US" altLang="zh-CN" sz="1400" b="1" dirty="0">
              <a:solidFill>
                <a:srgbClr val="FF0000"/>
              </a:solidFill>
              <a:latin typeface="AvenirNextLTW01-Regular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AvenirNextLTW01-Regular"/>
              </a:rPr>
              <a:t>（</a:t>
            </a:r>
            <a:r>
              <a:rPr lang="en-US" altLang="zh-CN" sz="1400" b="1" dirty="0">
                <a:solidFill>
                  <a:srgbClr val="FF0000"/>
                </a:solidFill>
                <a:latin typeface="AvenirNextLTW01-Regular"/>
              </a:rPr>
              <a:t>1</a:t>
            </a:r>
            <a:r>
              <a:rPr lang="zh-CN" altLang="en-US" sz="1400" b="1" dirty="0">
                <a:solidFill>
                  <a:srgbClr val="FF0000"/>
                </a:solidFill>
                <a:latin typeface="AvenirNextLTW01-Regular"/>
              </a:rPr>
              <a:t>）探测稳定性（成功率）。</a:t>
            </a:r>
            <a:endParaRPr lang="en-US" altLang="zh-CN" sz="1400" b="1" dirty="0">
              <a:solidFill>
                <a:srgbClr val="FF0000"/>
              </a:solidFill>
              <a:latin typeface="AvenirNextLTW01-Regular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AvenirNextLTW01-Regular"/>
              </a:rPr>
              <a:t>（</a:t>
            </a:r>
            <a:r>
              <a:rPr lang="en-US" altLang="zh-CN" sz="1400" b="1" dirty="0">
                <a:solidFill>
                  <a:srgbClr val="FF0000"/>
                </a:solidFill>
                <a:latin typeface="AvenirNextLTW01-Regular"/>
              </a:rPr>
              <a:t>2</a:t>
            </a:r>
            <a:r>
              <a:rPr lang="zh-CN" altLang="en-US" sz="1400" b="1" dirty="0">
                <a:solidFill>
                  <a:srgbClr val="FF0000"/>
                </a:solidFill>
                <a:latin typeface="AvenirNextLTW01-Regular"/>
              </a:rPr>
              <a:t>）探测过冲（探测精度）。</a:t>
            </a:r>
            <a:endParaRPr lang="en-US" altLang="zh-CN" sz="1400" b="1" dirty="0">
              <a:solidFill>
                <a:srgbClr val="FF0000"/>
              </a:solidFill>
              <a:latin typeface="AvenirNextLTW01-Regular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FF0000"/>
                </a:solidFill>
                <a:latin typeface="AvenirNextLTW01-Regular"/>
              </a:rPr>
              <a:t>10</a:t>
            </a:r>
            <a:r>
              <a:rPr lang="zh-CN" altLang="en-US" sz="1400" b="1" dirty="0">
                <a:solidFill>
                  <a:srgbClr val="FF0000"/>
                </a:solidFill>
                <a:latin typeface="AvenirNextLTW01-Regular"/>
              </a:rPr>
              <a:t>、正向设计引导开发</a:t>
            </a:r>
            <a:r>
              <a:rPr lang="zh-CN" altLang="en-US" sz="1400" b="1">
                <a:solidFill>
                  <a:srgbClr val="FF0000"/>
                </a:solidFill>
                <a:latin typeface="AvenirNextLTW01-Regular"/>
              </a:rPr>
              <a:t>工作。计算</a:t>
            </a:r>
            <a:r>
              <a:rPr lang="zh-CN" altLang="en-US" sz="1400" b="1" dirty="0">
                <a:solidFill>
                  <a:srgbClr val="FF0000"/>
                </a:solidFill>
                <a:latin typeface="AvenirNextLTW01-Regular"/>
              </a:rPr>
              <a:t>理论性能。</a:t>
            </a:r>
            <a:endParaRPr lang="en-US" altLang="zh-CN" sz="1400" b="1" dirty="0">
              <a:solidFill>
                <a:srgbClr val="FF0000"/>
              </a:solidFill>
              <a:latin typeface="AvenirNextLTW01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14721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8</a:t>
            </a:r>
            <a:r>
              <a:rPr kumimoji="1" lang="zh-CN" altLang="en-US" b="0" dirty="0">
                <a:latin typeface="+mn-ea"/>
              </a:rPr>
              <a:t>、谐振电容传感器探测信号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82C425-7C63-46E6-83A3-F282CB621885}"/>
              </a:ext>
            </a:extLst>
          </p:cNvPr>
          <p:cNvSpPr txBox="1"/>
          <p:nvPr/>
        </p:nvSpPr>
        <p:spPr>
          <a:xfrm>
            <a:off x="355276" y="555526"/>
            <a:ext cx="8177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 谐振电容传感器发出探测信号（电磁波，因此存在相互干扰问题），检测目标电容值，简介如下：</a:t>
            </a:r>
            <a:endParaRPr lang="en-US" altLang="zh-CN" sz="12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251D10-0EFB-4CF8-9EAC-89DF8E921764}"/>
              </a:ext>
            </a:extLst>
          </p:cNvPr>
          <p:cNvSpPr txBox="1"/>
          <p:nvPr/>
        </p:nvSpPr>
        <p:spPr>
          <a:xfrm>
            <a:off x="350353" y="967826"/>
            <a:ext cx="3993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）电容计算公式</a:t>
            </a:r>
            <a:r>
              <a:rPr lang="en-US" altLang="zh-CN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C=</a:t>
            </a:r>
            <a:r>
              <a:rPr lang="el-GR" altLang="zh-CN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zh-CN" altLang="en-US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*</a:t>
            </a:r>
            <a:r>
              <a:rPr lang="en-US" altLang="zh-CN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S / (4</a:t>
            </a:r>
            <a:r>
              <a:rPr lang="el-GR" altLang="zh-CN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lang="en-US" altLang="zh-CN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*k*d)</a:t>
            </a:r>
          </a:p>
          <a:p>
            <a:pPr algn="just"/>
            <a:r>
              <a:rPr lang="en-US" altLang="zh-CN" sz="1000" dirty="0"/>
              <a:t>①</a:t>
            </a:r>
            <a:r>
              <a:rPr lang="en-US" altLang="zh-CN" sz="1000" dirty="0">
                <a:highlight>
                  <a:srgbClr val="86D070"/>
                </a:highlight>
              </a:rPr>
              <a:t>ε</a:t>
            </a:r>
            <a:r>
              <a:rPr lang="zh-CN" altLang="en-US" sz="1000" dirty="0">
                <a:highlight>
                  <a:srgbClr val="86D070"/>
                </a:highlight>
              </a:rPr>
              <a:t>为介电常数</a:t>
            </a:r>
            <a:endParaRPr lang="en-US" altLang="zh-CN" sz="1000" dirty="0">
              <a:highlight>
                <a:srgbClr val="86D070"/>
              </a:highlight>
            </a:endParaRPr>
          </a:p>
          <a:p>
            <a:pPr algn="just"/>
            <a:r>
              <a:rPr lang="en-US" altLang="zh-CN" sz="1000" dirty="0"/>
              <a:t>②</a:t>
            </a:r>
            <a:r>
              <a:rPr lang="en-US" altLang="zh-CN" sz="1000" dirty="0">
                <a:highlight>
                  <a:srgbClr val="FFFD78"/>
                </a:highlight>
              </a:rPr>
              <a:t>S</a:t>
            </a:r>
            <a:r>
              <a:rPr lang="zh-CN" altLang="en-US" sz="1000" dirty="0">
                <a:highlight>
                  <a:srgbClr val="FFFD78"/>
                </a:highlight>
              </a:rPr>
              <a:t>为极板面积（变量）</a:t>
            </a:r>
            <a:endParaRPr lang="en-US" altLang="zh-CN" sz="1000" dirty="0">
              <a:highlight>
                <a:srgbClr val="FFFD78"/>
              </a:highlight>
            </a:endParaRPr>
          </a:p>
          <a:p>
            <a:pPr algn="just"/>
            <a:r>
              <a:rPr lang="en-US" altLang="zh-CN" sz="1000" dirty="0"/>
              <a:t>③</a:t>
            </a:r>
            <a:r>
              <a:rPr lang="en-US" altLang="zh-CN" sz="1000" dirty="0">
                <a:highlight>
                  <a:srgbClr val="86D070"/>
                </a:highlight>
              </a:rPr>
              <a:t>k</a:t>
            </a:r>
            <a:r>
              <a:rPr lang="zh-CN" altLang="en-US" sz="1000" dirty="0">
                <a:highlight>
                  <a:srgbClr val="86D070"/>
                </a:highlight>
              </a:rPr>
              <a:t>为静电力常量</a:t>
            </a:r>
            <a:endParaRPr lang="en-US" altLang="zh-CN" sz="1000" dirty="0">
              <a:highlight>
                <a:srgbClr val="86D070"/>
              </a:highlight>
            </a:endParaRPr>
          </a:p>
          <a:p>
            <a:pPr algn="just"/>
            <a:r>
              <a:rPr lang="en-US" altLang="zh-CN" sz="1000" dirty="0"/>
              <a:t>④</a:t>
            </a:r>
            <a:r>
              <a:rPr lang="en-US" altLang="zh-CN" sz="1000" dirty="0">
                <a:highlight>
                  <a:srgbClr val="FFFD78"/>
                </a:highlight>
              </a:rPr>
              <a:t>d</a:t>
            </a:r>
            <a:r>
              <a:rPr lang="zh-CN" altLang="en-US" sz="1000" dirty="0">
                <a:highlight>
                  <a:srgbClr val="FFFD78"/>
                </a:highlight>
              </a:rPr>
              <a:t>为极板距离（变量）</a:t>
            </a:r>
            <a:endParaRPr lang="en-US" altLang="zh-CN" sz="1000" dirty="0">
              <a:highlight>
                <a:srgbClr val="FFFD78"/>
              </a:highlight>
            </a:endParaRPr>
          </a:p>
          <a:p>
            <a:pPr algn="just"/>
            <a:r>
              <a:rPr lang="zh-CN" altLang="en-US" sz="1000" dirty="0"/>
              <a:t>等效电容如下图所示。</a:t>
            </a:r>
            <a:endParaRPr lang="en-US" altLang="zh-CN" sz="1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B78B40B-F8DF-47EA-A925-AA2612F23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105" y="2112394"/>
            <a:ext cx="3804022" cy="19980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53FE14B-BEBE-4C69-9FDA-3C5E53437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580" y="4360849"/>
            <a:ext cx="2098171" cy="78265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DAF71F4-6DB7-46BC-98B9-D198633B535B}"/>
              </a:ext>
            </a:extLst>
          </p:cNvPr>
          <p:cNvSpPr txBox="1"/>
          <p:nvPr/>
        </p:nvSpPr>
        <p:spPr>
          <a:xfrm>
            <a:off x="4429429" y="967826"/>
            <a:ext cx="47145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）化简后电容公式</a:t>
            </a:r>
            <a:r>
              <a:rPr lang="en-US" altLang="zh-CN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C=</a:t>
            </a:r>
            <a:r>
              <a:rPr lang="zh-CN" altLang="en-US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𝜀</a:t>
            </a:r>
            <a:r>
              <a:rPr lang="en-US" altLang="zh-CN" sz="800" dirty="0">
                <a:solidFill>
                  <a:srgbClr val="000000"/>
                </a:solidFill>
                <a:latin typeface="Cambria Math" panose="02040503050406030204" pitchFamily="18" charset="0"/>
              </a:rPr>
              <a:t>0</a:t>
            </a:r>
            <a:r>
              <a:rPr lang="zh-CN" altLang="en-US" sz="800" dirty="0">
                <a:solidFill>
                  <a:srgbClr val="000000"/>
                </a:solidFill>
                <a:latin typeface="Cambria Math" panose="02040503050406030204" pitchFamily="18" charset="0"/>
              </a:rPr>
              <a:t>*</a:t>
            </a:r>
            <a:r>
              <a:rPr lang="zh-CN" altLang="en-US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𝜀</a:t>
            </a:r>
            <a:r>
              <a:rPr lang="zh-CN" altLang="en-US" sz="800" dirty="0">
                <a:solidFill>
                  <a:srgbClr val="000000"/>
                </a:solidFill>
                <a:latin typeface="Cambria Math" panose="02040503050406030204" pitchFamily="18" charset="0"/>
              </a:rPr>
              <a:t>𝑟*</a:t>
            </a:r>
            <a:r>
              <a:rPr lang="zh-CN" altLang="en-US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𝐴</a:t>
            </a:r>
            <a:r>
              <a:rPr lang="en-US" altLang="zh-CN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/D</a:t>
            </a:r>
            <a:r>
              <a:rPr lang="zh-CN" altLang="en-US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。（来自赛普拉斯芯片资料）</a:t>
            </a:r>
            <a:endParaRPr lang="en-US" altLang="zh-CN" sz="10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dirty="0">
                <a:highlight>
                  <a:srgbClr val="86D070"/>
                </a:highlight>
              </a:rPr>
              <a:t>①</a:t>
            </a:r>
            <a:r>
              <a:rPr lang="zh-CN" altLang="en-US" sz="1000" dirty="0">
                <a:solidFill>
                  <a:srgbClr val="000000"/>
                </a:solidFill>
                <a:highlight>
                  <a:srgbClr val="86D070"/>
                </a:highlight>
                <a:latin typeface="Cambria Math" panose="02040503050406030204" pitchFamily="18" charset="0"/>
              </a:rPr>
              <a:t>𝜀</a:t>
            </a:r>
            <a:r>
              <a:rPr lang="en-US" altLang="zh-CN" sz="800" dirty="0">
                <a:solidFill>
                  <a:srgbClr val="000000"/>
                </a:solidFill>
                <a:highlight>
                  <a:srgbClr val="86D070"/>
                </a:highlight>
                <a:latin typeface="Cambria Math" panose="02040503050406030204" pitchFamily="18" charset="0"/>
              </a:rPr>
              <a:t>0</a:t>
            </a:r>
            <a:r>
              <a:rPr lang="zh-CN" altLang="en-US" sz="1000" dirty="0">
                <a:highlight>
                  <a:srgbClr val="86D070"/>
                </a:highlight>
              </a:rPr>
              <a:t>为空气介电常数</a:t>
            </a:r>
            <a:endParaRPr lang="en-US" altLang="zh-CN" sz="1000" dirty="0">
              <a:highlight>
                <a:srgbClr val="86D070"/>
              </a:highlight>
            </a:endParaRPr>
          </a:p>
          <a:p>
            <a:pPr algn="just"/>
            <a:r>
              <a:rPr lang="en-US" altLang="zh-CN" sz="1000" dirty="0">
                <a:highlight>
                  <a:srgbClr val="FFFD78"/>
                </a:highlight>
              </a:rPr>
              <a:t>②A</a:t>
            </a:r>
            <a:r>
              <a:rPr lang="zh-CN" altLang="en-US" sz="1000" dirty="0">
                <a:highlight>
                  <a:srgbClr val="FFFD78"/>
                </a:highlight>
              </a:rPr>
              <a:t>为手指与传感器垫片覆盖层的接触面积（变量）</a:t>
            </a:r>
            <a:endParaRPr lang="en-US" altLang="zh-CN" sz="1000" dirty="0">
              <a:highlight>
                <a:srgbClr val="FFFD78"/>
              </a:highlight>
            </a:endParaRPr>
          </a:p>
          <a:p>
            <a:pPr algn="just"/>
            <a:r>
              <a:rPr lang="en-US" altLang="zh-CN" sz="1000" dirty="0">
                <a:highlight>
                  <a:srgbClr val="86D070"/>
                </a:highlight>
              </a:rPr>
              <a:t>③</a:t>
            </a:r>
            <a:r>
              <a:rPr lang="zh-CN" altLang="en-US" sz="1000" dirty="0">
                <a:solidFill>
                  <a:srgbClr val="000000"/>
                </a:solidFill>
                <a:highlight>
                  <a:srgbClr val="86D070"/>
                </a:highlight>
                <a:latin typeface="Cambria Math" panose="02040503050406030204" pitchFamily="18" charset="0"/>
              </a:rPr>
              <a:t>𝜀</a:t>
            </a:r>
            <a:r>
              <a:rPr lang="zh-CN" altLang="en-US" sz="800" dirty="0">
                <a:solidFill>
                  <a:srgbClr val="000000"/>
                </a:solidFill>
                <a:highlight>
                  <a:srgbClr val="86D070"/>
                </a:highlight>
                <a:latin typeface="Cambria Math" panose="02040503050406030204" pitchFamily="18" charset="0"/>
              </a:rPr>
              <a:t>𝑟</a:t>
            </a:r>
            <a:r>
              <a:rPr lang="zh-CN" altLang="en-US" sz="1000" dirty="0">
                <a:highlight>
                  <a:srgbClr val="86D070"/>
                </a:highlight>
              </a:rPr>
              <a:t>覆盖层的介电常数</a:t>
            </a:r>
            <a:endParaRPr lang="en-US" altLang="zh-CN" sz="1000" dirty="0">
              <a:highlight>
                <a:srgbClr val="86D070"/>
              </a:highlight>
            </a:endParaRPr>
          </a:p>
          <a:p>
            <a:pPr algn="just"/>
            <a:r>
              <a:rPr lang="en-US" altLang="zh-CN" sz="1000" dirty="0">
                <a:highlight>
                  <a:srgbClr val="FFFD78"/>
                </a:highlight>
              </a:rPr>
              <a:t>④D</a:t>
            </a:r>
            <a:r>
              <a:rPr lang="zh-CN" altLang="en-US" sz="1000" dirty="0">
                <a:highlight>
                  <a:srgbClr val="FFFD78"/>
                </a:highlight>
              </a:rPr>
              <a:t>为覆盖层的厚度（在下图是常量，在探测液面工况中是变量）</a:t>
            </a:r>
            <a:endParaRPr lang="en-US" altLang="zh-CN" sz="1000" dirty="0">
              <a:highlight>
                <a:srgbClr val="FFFD78"/>
              </a:highlight>
            </a:endParaRPr>
          </a:p>
          <a:p>
            <a:pPr algn="just"/>
            <a:r>
              <a:rPr lang="zh-CN" altLang="en-US" sz="1000" dirty="0">
                <a:solidFill>
                  <a:srgbClr val="00B0F0"/>
                </a:solidFill>
              </a:rPr>
              <a:t>结论：极板面积越大，会更容易收到外界电磁干扰，因此减少极板面积，可以降低外界信号干扰。</a:t>
            </a:r>
            <a:endParaRPr lang="en-US" altLang="zh-CN" sz="1000" dirty="0">
              <a:solidFill>
                <a:srgbClr val="00B0F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3A0A0DE-AB43-45F9-8D60-D9BF75DBE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3808706"/>
            <a:ext cx="2123728" cy="133479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0A46845-89A5-4325-9C1B-0782191A2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353" y="2032069"/>
            <a:ext cx="2709480" cy="107936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7A57BF4-973B-43EE-AECC-C9E80D8875C6}"/>
              </a:ext>
            </a:extLst>
          </p:cNvPr>
          <p:cNvSpPr txBox="1"/>
          <p:nvPr/>
        </p:nvSpPr>
        <p:spPr>
          <a:xfrm>
            <a:off x="277719" y="3147814"/>
            <a:ext cx="3993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）电磁波强度与距离关系</a:t>
            </a:r>
            <a:r>
              <a:rPr lang="en-US" altLang="zh-CN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功率密度为</a:t>
            </a:r>
            <a:r>
              <a:rPr lang="en-US" altLang="zh-CN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，计算式为</a:t>
            </a:r>
            <a:r>
              <a:rPr lang="en-US" altLang="zh-CN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S=Pt*Gt/4</a:t>
            </a:r>
            <a:r>
              <a:rPr lang="el-GR" altLang="zh-CN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lang="en-US" altLang="zh-CN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*d^2</a:t>
            </a:r>
            <a:r>
              <a:rPr lang="zh-CN" altLang="en-US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。（</a:t>
            </a:r>
            <a:r>
              <a:rPr lang="en-US" altLang="zh-CN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Pt</a:t>
            </a:r>
            <a:r>
              <a:rPr lang="zh-CN" altLang="en-US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发射功率，</a:t>
            </a:r>
            <a:r>
              <a:rPr lang="en-US" altLang="zh-CN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Gt</a:t>
            </a:r>
            <a:r>
              <a:rPr lang="zh-CN" altLang="en-US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为发射机增益。）</a:t>
            </a:r>
            <a:endParaRPr lang="en-US" altLang="zh-CN" sz="10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dirty="0"/>
              <a:t>①</a:t>
            </a:r>
            <a:r>
              <a:rPr lang="zh-CN" altLang="en-US" sz="1000" kern="100" dirty="0">
                <a:highlight>
                  <a:srgbClr val="FFFF0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电磁波强度</a:t>
            </a:r>
            <a:r>
              <a:rPr lang="zh-CN" altLang="en-US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zh-CN" altLang="en-US" sz="1000" kern="100" dirty="0">
                <a:highlight>
                  <a:srgbClr val="DAA60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距离</a:t>
            </a:r>
            <a:r>
              <a:rPr lang="en-US" altLang="zh-CN" sz="1000" kern="100" dirty="0">
                <a:highlight>
                  <a:srgbClr val="DAA60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1000" kern="100" dirty="0">
                <a:highlight>
                  <a:srgbClr val="DAA60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平方</a:t>
            </a:r>
            <a:r>
              <a:rPr lang="zh-CN" altLang="en-US" sz="10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成</a:t>
            </a:r>
            <a:r>
              <a:rPr lang="zh-CN" altLang="en-US" sz="1000" kern="100" dirty="0">
                <a:highlight>
                  <a:srgbClr val="DAA60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反比。</a:t>
            </a:r>
            <a:endParaRPr lang="en-US" altLang="zh-CN" sz="1000" kern="100" dirty="0">
              <a:highlight>
                <a:srgbClr val="DAA600"/>
              </a:highlight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000" dirty="0">
                <a:solidFill>
                  <a:srgbClr val="00B0F0"/>
                </a:solidFill>
              </a:rPr>
              <a:t>结论：增加通道间距，可以降低外界信号干扰力度。</a:t>
            </a:r>
            <a:endParaRPr lang="en-US" altLang="zh-CN" sz="1000" dirty="0">
              <a:solidFill>
                <a:srgbClr val="00B0F0"/>
              </a:solidFill>
            </a:endParaRPr>
          </a:p>
        </p:txBody>
      </p:sp>
      <p:pic>
        <p:nvPicPr>
          <p:cNvPr id="2050" name="Picture 2" descr="https://forum.huawei.com/enterprise/api/file/v1/thread/580926287944486912.png?appid=esc_zh">
            <a:extLst>
              <a:ext uri="{FF2B5EF4-FFF2-40B4-BE49-F238E27FC236}">
                <a16:creationId xmlns:a16="http://schemas.microsoft.com/office/drawing/2014/main" id="{613E2AE5-4020-4A73-842F-9165E83D1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53" y="3921310"/>
            <a:ext cx="2617478" cy="113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816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8</a:t>
            </a:r>
            <a:r>
              <a:rPr kumimoji="1" lang="zh-CN" altLang="en-US" b="0" dirty="0">
                <a:latin typeface="+mn-ea"/>
              </a:rPr>
              <a:t>、谐振电容传感器探测信号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8135F1-9B22-4A81-8F18-A414079C2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76" y="1253634"/>
            <a:ext cx="6624736" cy="38898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F82C425-7C63-46E6-83A3-F282CB621885}"/>
              </a:ext>
            </a:extLst>
          </p:cNvPr>
          <p:cNvSpPr txBox="1"/>
          <p:nvPr/>
        </p:nvSpPr>
        <p:spPr>
          <a:xfrm>
            <a:off x="355276" y="555526"/>
            <a:ext cx="8177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highlight>
                  <a:srgbClr val="00FFFF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 增加极板距离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600" kern="100" dirty="0">
                <a:highlight>
                  <a:srgbClr val="DAA60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减少极板面积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，从而降低</a:t>
            </a:r>
            <a:r>
              <a:rPr lang="zh-CN" altLang="en-US" sz="1600" kern="100" dirty="0">
                <a:highlight>
                  <a:srgbClr val="DAA60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外界电磁波干扰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。如下图所示，吸头</a:t>
            </a:r>
            <a:r>
              <a:rPr lang="zh-CN" altLang="en-US" sz="1600" kern="10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符合该两点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描述。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428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9</a:t>
            </a:r>
            <a:r>
              <a:rPr kumimoji="1" lang="zh-CN" altLang="en-US" b="0" dirty="0">
                <a:latin typeface="+mn-ea"/>
              </a:rPr>
              <a:t>、电容传感器主要参数汇总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8D1C9F-7A40-4DD0-A9CB-BF26A0C141C5}"/>
              </a:ext>
            </a:extLst>
          </p:cNvPr>
          <p:cNvSpPr txBox="1"/>
          <p:nvPr/>
        </p:nvSpPr>
        <p:spPr>
          <a:xfrm>
            <a:off x="355276" y="555526"/>
            <a:ext cx="817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为了实现探测速度、探测精度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过冲达到较好性能，需要依靠电容传感器以下参数。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518E335-6999-4488-8572-EF721814A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919949"/>
              </p:ext>
            </p:extLst>
          </p:nvPr>
        </p:nvGraphicFramePr>
        <p:xfrm>
          <a:off x="355277" y="894080"/>
          <a:ext cx="8788723" cy="2960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057">
                  <a:extLst>
                    <a:ext uri="{9D8B030D-6E8A-4147-A177-3AD203B41FA5}">
                      <a16:colId xmlns:a16="http://schemas.microsoft.com/office/drawing/2014/main" val="2435742818"/>
                    </a:ext>
                  </a:extLst>
                </a:gridCol>
                <a:gridCol w="1177661">
                  <a:extLst>
                    <a:ext uri="{9D8B030D-6E8A-4147-A177-3AD203B41FA5}">
                      <a16:colId xmlns:a16="http://schemas.microsoft.com/office/drawing/2014/main" val="52466053"/>
                    </a:ext>
                  </a:extLst>
                </a:gridCol>
                <a:gridCol w="1177661">
                  <a:extLst>
                    <a:ext uri="{9D8B030D-6E8A-4147-A177-3AD203B41FA5}">
                      <a16:colId xmlns:a16="http://schemas.microsoft.com/office/drawing/2014/main" val="3469521970"/>
                    </a:ext>
                  </a:extLst>
                </a:gridCol>
                <a:gridCol w="1324869">
                  <a:extLst>
                    <a:ext uri="{9D8B030D-6E8A-4147-A177-3AD203B41FA5}">
                      <a16:colId xmlns:a16="http://schemas.microsoft.com/office/drawing/2014/main" val="1790940647"/>
                    </a:ext>
                  </a:extLst>
                </a:gridCol>
                <a:gridCol w="1324869">
                  <a:extLst>
                    <a:ext uri="{9D8B030D-6E8A-4147-A177-3AD203B41FA5}">
                      <a16:colId xmlns:a16="http://schemas.microsoft.com/office/drawing/2014/main" val="121612145"/>
                    </a:ext>
                  </a:extLst>
                </a:gridCol>
                <a:gridCol w="1251265">
                  <a:extLst>
                    <a:ext uri="{9D8B030D-6E8A-4147-A177-3AD203B41FA5}">
                      <a16:colId xmlns:a16="http://schemas.microsoft.com/office/drawing/2014/main" val="1948408284"/>
                    </a:ext>
                  </a:extLst>
                </a:gridCol>
                <a:gridCol w="1428341">
                  <a:extLst>
                    <a:ext uri="{9D8B030D-6E8A-4147-A177-3AD203B41FA5}">
                      <a16:colId xmlns:a16="http://schemas.microsoft.com/office/drawing/2014/main" val="6338884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135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系统噪声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分辨率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最高采样速度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检测电容范围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42329"/>
                  </a:ext>
                </a:extLst>
              </a:tr>
              <a:tr h="729822"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FDC2212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100sps 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时为 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0.3fF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。</a:t>
                      </a:r>
                      <a:b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28bit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4.08ksps </a:t>
                      </a:r>
                      <a:b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40fP~250nF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、电容变化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谐振频率变化。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46675"/>
                  </a:ext>
                </a:extLst>
              </a:tr>
              <a:tr h="538151"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赛普拉斯方案</a:t>
                      </a: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CY8CMBR3102-SX1I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（第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代传感器）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无数据。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16bit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无数据。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1pF~50pF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、电容变化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谐振频率变化。</a:t>
                      </a: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、第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代传感器。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70805"/>
                  </a:ext>
                </a:extLst>
              </a:tr>
              <a:tr h="538151"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赛普拉斯方案</a:t>
                      </a: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CY8C4000T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系列</a:t>
                      </a: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（第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代传感器）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无数据。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16bit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45.454ksps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1pF~50pF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、电容变化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谐振频率变化。</a:t>
                      </a: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、第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代传感器。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08718"/>
                  </a:ext>
                </a:extLst>
              </a:tr>
              <a:tr h="538151"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锁相环方案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自搭建电路，取决电路参数。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ADC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，至少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16bit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ADC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，至少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100sps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自搭建电路，取决电路参数。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、电容变化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谐振频率变化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产生相位差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-&gt;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电压变化。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873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521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9</a:t>
            </a:r>
            <a:r>
              <a:rPr kumimoji="1" lang="zh-CN" altLang="en-US" b="0" dirty="0">
                <a:latin typeface="+mn-ea"/>
              </a:rPr>
              <a:t>、电容探测方案性能指标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E86D133-E391-481A-9112-256ED319C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624117"/>
              </p:ext>
            </p:extLst>
          </p:nvPr>
        </p:nvGraphicFramePr>
        <p:xfrm>
          <a:off x="355276" y="894080"/>
          <a:ext cx="8712967" cy="2965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359">
                  <a:extLst>
                    <a:ext uri="{9D8B030D-6E8A-4147-A177-3AD203B41FA5}">
                      <a16:colId xmlns:a16="http://schemas.microsoft.com/office/drawing/2014/main" val="2435742818"/>
                    </a:ext>
                  </a:extLst>
                </a:gridCol>
                <a:gridCol w="1764652">
                  <a:extLst>
                    <a:ext uri="{9D8B030D-6E8A-4147-A177-3AD203B41FA5}">
                      <a16:colId xmlns:a16="http://schemas.microsoft.com/office/drawing/2014/main" val="4054307578"/>
                    </a:ext>
                  </a:extLst>
                </a:gridCol>
                <a:gridCol w="1764652">
                  <a:extLst>
                    <a:ext uri="{9D8B030D-6E8A-4147-A177-3AD203B41FA5}">
                      <a16:colId xmlns:a16="http://schemas.microsoft.com/office/drawing/2014/main" val="52466053"/>
                    </a:ext>
                  </a:extLst>
                </a:gridCol>
                <a:gridCol w="1764652">
                  <a:extLst>
                    <a:ext uri="{9D8B030D-6E8A-4147-A177-3AD203B41FA5}">
                      <a16:colId xmlns:a16="http://schemas.microsoft.com/office/drawing/2014/main" val="3469521970"/>
                    </a:ext>
                  </a:extLst>
                </a:gridCol>
                <a:gridCol w="1764652">
                  <a:extLst>
                    <a:ext uri="{9D8B030D-6E8A-4147-A177-3AD203B41FA5}">
                      <a16:colId xmlns:a16="http://schemas.microsoft.com/office/drawing/2014/main" val="176830263"/>
                    </a:ext>
                  </a:extLst>
                </a:gridCol>
              </a:tblGrid>
              <a:tr h="5888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/>
                        <a:t>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zh-CN" altLang="en-US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极限采样时间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极限探测速度</a:t>
                      </a:r>
                      <a:endParaRPr lang="en-US" altLang="zh-CN" sz="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685800" rtl="0" eaLnBrk="1" latinLnBrk="0" hangingPunct="1"/>
                      <a:r>
                        <a:rPr lang="zh-CN" altLang="en-US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）允许</a:t>
                      </a:r>
                      <a:r>
                        <a:rPr lang="en-US" altLang="zh-CN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2mm</a:t>
                      </a:r>
                      <a:r>
                        <a:rPr lang="zh-CN" altLang="en-US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探测精度</a:t>
                      </a:r>
                      <a:r>
                        <a:rPr lang="en-US" altLang="zh-CN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过冲下。</a:t>
                      </a:r>
                      <a:endParaRPr lang="en-US" altLang="zh-CN" sz="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685800" rtl="0" eaLnBrk="1" latinLnBrk="0" hangingPunct="1"/>
                      <a:r>
                        <a:rPr lang="zh-CN" altLang="en-US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）忽略电机实际运行限制。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dirty="0"/>
                        <a:t>极限最小探测精度</a:t>
                      </a:r>
                      <a:r>
                        <a:rPr lang="en-US" altLang="zh-CN" sz="800" dirty="0"/>
                        <a:t>/</a:t>
                      </a:r>
                      <a:r>
                        <a:rPr lang="zh-CN" altLang="en-US" sz="800" dirty="0"/>
                        <a:t>过冲</a:t>
                      </a:r>
                      <a:endParaRPr lang="en-US" altLang="zh-CN" sz="800" dirty="0"/>
                    </a:p>
                    <a:p>
                      <a:pPr algn="l"/>
                      <a:r>
                        <a:rPr lang="zh-CN" altLang="en-US" sz="800" dirty="0"/>
                        <a:t>（</a:t>
                      </a:r>
                      <a:r>
                        <a:rPr lang="en-US" altLang="zh-CN" sz="800" dirty="0"/>
                        <a:t>1</a:t>
                      </a:r>
                      <a:r>
                        <a:rPr lang="zh-CN" altLang="en-US" sz="800" dirty="0"/>
                        <a:t>）</a:t>
                      </a:r>
                      <a:r>
                        <a:rPr lang="en-US" altLang="zh-CN" sz="800" dirty="0"/>
                        <a:t>0.1mm/s</a:t>
                      </a:r>
                      <a:r>
                        <a:rPr lang="zh-CN" altLang="en-US" sz="800" dirty="0"/>
                        <a:t>探测速度。</a:t>
                      </a:r>
                      <a:endParaRPr lang="en-US" altLang="zh-CN" sz="800" dirty="0"/>
                    </a:p>
                    <a:p>
                      <a:pPr algn="l"/>
                      <a:r>
                        <a:rPr lang="zh-CN" altLang="en-US" sz="800" dirty="0"/>
                        <a:t>（</a:t>
                      </a:r>
                      <a:r>
                        <a:rPr lang="en-US" altLang="zh-CN" sz="800" dirty="0"/>
                        <a:t>2</a:t>
                      </a:r>
                      <a:r>
                        <a:rPr lang="zh-CN" altLang="en-US" sz="800" dirty="0"/>
                        <a:t>）忽略电机刹车距离。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dirty="0"/>
                        <a:t>最大探测速度对应精度</a:t>
                      </a:r>
                      <a:r>
                        <a:rPr lang="en-US" altLang="zh-CN" sz="800" dirty="0"/>
                        <a:t>/</a:t>
                      </a:r>
                      <a:r>
                        <a:rPr lang="zh-CN" altLang="en-US" sz="800" dirty="0"/>
                        <a:t>过冲</a:t>
                      </a:r>
                      <a:endParaRPr lang="en-US" altLang="zh-CN" sz="800" dirty="0"/>
                    </a:p>
                    <a:p>
                      <a:pPr algn="l"/>
                      <a:r>
                        <a:rPr lang="zh-CN" altLang="en-US" sz="800" dirty="0"/>
                        <a:t>（</a:t>
                      </a:r>
                      <a:r>
                        <a:rPr lang="en-US" altLang="zh-CN" sz="800" dirty="0"/>
                        <a:t>1</a:t>
                      </a:r>
                      <a:r>
                        <a:rPr lang="zh-CN" altLang="en-US" sz="800" dirty="0"/>
                        <a:t>）</a:t>
                      </a:r>
                      <a:r>
                        <a:rPr lang="en-US" altLang="zh-CN" sz="800" dirty="0"/>
                        <a:t>50mm/s</a:t>
                      </a:r>
                      <a:r>
                        <a:rPr lang="zh-CN" altLang="en-US" sz="800" dirty="0"/>
                        <a:t>探测速度。</a:t>
                      </a:r>
                      <a:endParaRPr lang="en-US" altLang="zh-CN" sz="800" dirty="0"/>
                    </a:p>
                    <a:p>
                      <a:pPr algn="l"/>
                      <a:r>
                        <a:rPr lang="zh-CN" altLang="en-US" sz="800" dirty="0"/>
                        <a:t>（</a:t>
                      </a:r>
                      <a:r>
                        <a:rPr lang="en-US" altLang="zh-CN" sz="800" dirty="0"/>
                        <a:t>2</a:t>
                      </a:r>
                      <a:r>
                        <a:rPr lang="zh-CN" altLang="en-US" sz="800" dirty="0"/>
                        <a:t>）忽略电机刹车距离。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42329"/>
                  </a:ext>
                </a:extLst>
              </a:tr>
              <a:tr h="491286"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FDC2212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245us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8163mm/s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0.0000245mm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0.01225mm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4667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赛普拉斯方案</a:t>
                      </a: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CY8CMBR3102-SX1I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（第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代传感器）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无数据。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08718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赛普拉斯方案</a:t>
                      </a: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CY8C4000T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系列</a:t>
                      </a: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（第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代传感器）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22us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90909mm/s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0mm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0.0011mm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033676"/>
                  </a:ext>
                </a:extLst>
              </a:tr>
              <a:tr h="733441"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锁相环方案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873367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8B8D1C9F-7A40-4DD0-A9CB-BF26A0C141C5}"/>
              </a:ext>
            </a:extLst>
          </p:cNvPr>
          <p:cNvSpPr txBox="1"/>
          <p:nvPr/>
        </p:nvSpPr>
        <p:spPr>
          <a:xfrm>
            <a:off x="355276" y="555526"/>
            <a:ext cx="817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以下各个方案对应的极限性能指标。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700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10</a:t>
            </a:r>
            <a:r>
              <a:rPr kumimoji="1" lang="zh-CN" altLang="en-US" b="0" dirty="0">
                <a:latin typeface="+mn-ea"/>
              </a:rPr>
              <a:t>、</a:t>
            </a:r>
            <a:r>
              <a:rPr kumimoji="1" lang="en-US" altLang="zh-CN" b="0" dirty="0">
                <a:latin typeface="+mn-ea"/>
              </a:rPr>
              <a:t>FDC2212</a:t>
            </a:r>
            <a:r>
              <a:rPr kumimoji="1" lang="zh-CN" altLang="en-US" b="0" dirty="0">
                <a:latin typeface="+mn-ea"/>
              </a:rPr>
              <a:t>方案设计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93B55C-9AEB-4C07-AFC3-019509B05B90}"/>
              </a:ext>
            </a:extLst>
          </p:cNvPr>
          <p:cNvSpPr txBox="1"/>
          <p:nvPr/>
        </p:nvSpPr>
        <p:spPr>
          <a:xfrm>
            <a:off x="355276" y="555526"/>
            <a:ext cx="817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FDC2212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芯片主要参数。</a:t>
            </a:r>
            <a:endParaRPr lang="zh-CN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5EB2C5-4E0E-490D-B44C-740C408CE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67" y="1135826"/>
            <a:ext cx="6230219" cy="400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40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10</a:t>
            </a:r>
            <a:r>
              <a:rPr kumimoji="1" lang="zh-CN" altLang="en-US" b="0" dirty="0">
                <a:latin typeface="+mn-ea"/>
              </a:rPr>
              <a:t>、</a:t>
            </a:r>
            <a:r>
              <a:rPr kumimoji="1" lang="en-US" altLang="zh-CN" b="0" dirty="0">
                <a:latin typeface="+mn-ea"/>
              </a:rPr>
              <a:t>FDC2212</a:t>
            </a:r>
            <a:r>
              <a:rPr kumimoji="1" lang="zh-CN" altLang="en-US" b="0" dirty="0">
                <a:latin typeface="+mn-ea"/>
              </a:rPr>
              <a:t>方案设计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93B55C-9AEB-4C07-AFC3-019509B05B90}"/>
              </a:ext>
            </a:extLst>
          </p:cNvPr>
          <p:cNvSpPr txBox="1"/>
          <p:nvPr/>
        </p:nvSpPr>
        <p:spPr>
          <a:xfrm>
            <a:off x="355276" y="555526"/>
            <a:ext cx="8177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、探测速度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）探测速度与电容检测时间紧密相关。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）传感器最快检测时间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245us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，在允许过冲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2mm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条件下，探测速度可达到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8163mm/s</a:t>
            </a:r>
            <a:r>
              <a:rPr lang="zh-CN" altLang="en-US" sz="1600" kern="100" dirty="0">
                <a:solidFill>
                  <a:schemeClr val="dk1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，完全可满足实际需求。</a:t>
            </a:r>
            <a:endParaRPr lang="zh-CN" altLang="en-US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805921-C6DE-4050-BFBC-F8D8737A2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728198"/>
            <a:ext cx="2634045" cy="313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85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10</a:t>
            </a:r>
            <a:r>
              <a:rPr kumimoji="1" lang="zh-CN" altLang="en-US" b="0" dirty="0">
                <a:latin typeface="+mn-ea"/>
              </a:rPr>
              <a:t>、</a:t>
            </a:r>
            <a:r>
              <a:rPr kumimoji="1" lang="en-US" altLang="zh-CN" b="0" dirty="0">
                <a:latin typeface="+mn-ea"/>
              </a:rPr>
              <a:t>FDC2212</a:t>
            </a:r>
            <a:r>
              <a:rPr kumimoji="1" lang="zh-CN" altLang="en-US" b="0" dirty="0">
                <a:latin typeface="+mn-ea"/>
              </a:rPr>
              <a:t>方案设计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93B55C-9AEB-4C07-AFC3-019509B05B90}"/>
              </a:ext>
            </a:extLst>
          </p:cNvPr>
          <p:cNvSpPr txBox="1"/>
          <p:nvPr/>
        </p:nvSpPr>
        <p:spPr>
          <a:xfrm>
            <a:off x="355276" y="555526"/>
            <a:ext cx="81770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、探测精度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过冲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）探测精度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过冲与电容检测时间、算法、电机刹车距离紧密相关。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）传感器最快检测时间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245us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，电机普通刹车数十毫秒到数百毫秒不等，总耗时可超过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100ms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，以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50mm/s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探测速度运行，过冲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5mm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，超过允许限制值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2mm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）算法进行优化，加入二次探测策略，第一次以高速探测，过冲加大，第二次以较低速度再次探测（甚至不做探测，直接修正过冲偏差），实现探测速度、探测精度达到最优解。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87051B-6D90-45A2-A3E7-4B1D9289E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297286"/>
            <a:ext cx="1103562" cy="2832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F5392D-10FB-4879-82E6-EB607A3AD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247280"/>
            <a:ext cx="1511398" cy="288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23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10</a:t>
            </a:r>
            <a:r>
              <a:rPr kumimoji="1" lang="zh-CN" altLang="en-US" b="0" dirty="0">
                <a:latin typeface="+mn-ea"/>
              </a:rPr>
              <a:t>、</a:t>
            </a:r>
            <a:r>
              <a:rPr kumimoji="1" lang="en-US" altLang="zh-CN" b="0" dirty="0">
                <a:latin typeface="+mn-ea"/>
              </a:rPr>
              <a:t>FDC2212</a:t>
            </a:r>
            <a:r>
              <a:rPr kumimoji="1" lang="zh-CN" altLang="en-US" b="0" dirty="0">
                <a:latin typeface="+mn-ea"/>
              </a:rPr>
              <a:t>方案设计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93B55C-9AEB-4C07-AFC3-019509B05B90}"/>
              </a:ext>
            </a:extLst>
          </p:cNvPr>
          <p:cNvSpPr txBox="1"/>
          <p:nvPr/>
        </p:nvSpPr>
        <p:spPr>
          <a:xfrm>
            <a:off x="355276" y="555526"/>
            <a:ext cx="81770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、最小探测体积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首先介绍计算电容值方法：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highlight>
                  <a:srgbClr val="86D070"/>
                </a:highlight>
                <a:latin typeface="ArialMT"/>
              </a:rPr>
              <a:t>(1)</a:t>
            </a:r>
            <a:r>
              <a:rPr lang="zh-CN" altLang="en-US" sz="1400" dirty="0">
                <a:highlight>
                  <a:srgbClr val="86D070"/>
                </a:highlight>
                <a:latin typeface="ArialMT"/>
              </a:rPr>
              <a:t>谐振频率与</a:t>
            </a:r>
            <a:r>
              <a:rPr lang="en-US" altLang="zh-CN" sz="1400" dirty="0">
                <a:highlight>
                  <a:srgbClr val="86D070"/>
                </a:highlight>
                <a:latin typeface="ArialMT"/>
              </a:rPr>
              <a:t>LC</a:t>
            </a:r>
            <a:r>
              <a:rPr lang="zh-CN" altLang="en-US" sz="1400" dirty="0">
                <a:highlight>
                  <a:srgbClr val="86D070"/>
                </a:highlight>
                <a:latin typeface="ArialMT"/>
              </a:rPr>
              <a:t>关系：</a:t>
            </a:r>
            <a:r>
              <a:rPr lang="en-US" altLang="zh-CN" sz="1400" dirty="0">
                <a:highlight>
                  <a:srgbClr val="86D070"/>
                </a:highlight>
                <a:latin typeface="ArialMT"/>
              </a:rPr>
              <a:t>f=1/(2</a:t>
            </a:r>
            <a:r>
              <a:rPr lang="el-GR" altLang="zh-CN" sz="1400" dirty="0">
                <a:highlight>
                  <a:srgbClr val="86D070"/>
                </a:highlight>
                <a:latin typeface="ArialMT"/>
              </a:rPr>
              <a:t>π√</a:t>
            </a:r>
            <a:r>
              <a:rPr lang="en-US" altLang="zh-CN" sz="1400" dirty="0">
                <a:highlight>
                  <a:srgbClr val="86D070"/>
                </a:highlight>
                <a:latin typeface="ArialMT"/>
              </a:rPr>
              <a:t>LC)</a:t>
            </a:r>
            <a:r>
              <a:rPr lang="zh-CN" altLang="en-US" sz="1400" dirty="0">
                <a:highlight>
                  <a:srgbClr val="86D070"/>
                </a:highlight>
                <a:latin typeface="ArialMT"/>
              </a:rPr>
              <a:t>，整理后</a:t>
            </a:r>
            <a:r>
              <a:rPr lang="en-US" altLang="zh-CN" sz="1400" dirty="0">
                <a:highlight>
                  <a:srgbClr val="86D070"/>
                </a:highlight>
                <a:latin typeface="ArialMT"/>
              </a:rPr>
              <a:t>C = 1 / (L* 4 * </a:t>
            </a:r>
            <a:r>
              <a:rPr lang="el-GR" altLang="zh-CN" sz="1400" dirty="0">
                <a:highlight>
                  <a:srgbClr val="86D070"/>
                </a:highlight>
                <a:latin typeface="ArialMT"/>
              </a:rPr>
              <a:t>π</a:t>
            </a:r>
            <a:r>
              <a:rPr lang="en-US" altLang="zh-CN" sz="1400" dirty="0">
                <a:highlight>
                  <a:srgbClr val="86D070"/>
                </a:highlight>
                <a:latin typeface="ArialMT"/>
              </a:rPr>
              <a:t>^2 * f^2)</a:t>
            </a:r>
            <a:r>
              <a:rPr lang="zh-CN" altLang="en-US" sz="1400" dirty="0">
                <a:highlight>
                  <a:srgbClr val="86D070"/>
                </a:highlight>
                <a:latin typeface="ArialMT"/>
              </a:rPr>
              <a:t>。</a:t>
            </a:r>
            <a:endParaRPr lang="en-US" altLang="zh-CN" sz="1400" dirty="0">
              <a:highlight>
                <a:srgbClr val="86D070"/>
              </a:highlight>
              <a:latin typeface="ArialMT"/>
            </a:endParaRPr>
          </a:p>
          <a:p>
            <a:r>
              <a:rPr lang="en-US" altLang="zh-CN" sz="1400" dirty="0">
                <a:highlight>
                  <a:srgbClr val="86D070"/>
                </a:highlight>
                <a:latin typeface="ArialMT"/>
              </a:rPr>
              <a:t>(2)FDC2212</a:t>
            </a:r>
            <a:r>
              <a:rPr lang="zh-CN" altLang="en-US" sz="1400" dirty="0">
                <a:highlight>
                  <a:srgbClr val="86D070"/>
                </a:highlight>
                <a:latin typeface="ArialMT"/>
              </a:rPr>
              <a:t>检测频率与输出数字量关系：</a:t>
            </a:r>
            <a:r>
              <a:rPr lang="en-US" altLang="zh-CN" sz="1400" dirty="0">
                <a:highlight>
                  <a:srgbClr val="86D070"/>
                </a:highlight>
                <a:latin typeface="ArialMT"/>
              </a:rPr>
              <a:t>ƒ = 2×ƒREFx ×</a:t>
            </a:r>
            <a:r>
              <a:rPr lang="en-US" altLang="zh-CN" sz="1400" dirty="0" err="1">
                <a:highlight>
                  <a:srgbClr val="86D070"/>
                </a:highlight>
                <a:latin typeface="ArialMT"/>
              </a:rPr>
              <a:t>DATAx</a:t>
            </a:r>
            <a:r>
              <a:rPr lang="en-US" altLang="zh-CN" sz="1400" dirty="0">
                <a:highlight>
                  <a:srgbClr val="86D070"/>
                </a:highlight>
                <a:latin typeface="ArialMT"/>
              </a:rPr>
              <a:t> / 2^28</a:t>
            </a:r>
            <a:r>
              <a:rPr lang="zh-CN" altLang="en-US" sz="1400" dirty="0">
                <a:highlight>
                  <a:srgbClr val="86D070"/>
                </a:highlight>
                <a:latin typeface="ArialMT"/>
              </a:rPr>
              <a:t>。</a:t>
            </a:r>
            <a:br>
              <a:rPr lang="en-US" altLang="zh-CN" sz="1400" dirty="0">
                <a:highlight>
                  <a:srgbClr val="86D070"/>
                </a:highlight>
                <a:latin typeface="ArialMT"/>
              </a:rPr>
            </a:br>
            <a:r>
              <a:rPr lang="zh-CN" altLang="en-US" sz="1400" dirty="0">
                <a:highlight>
                  <a:srgbClr val="FFFD78"/>
                </a:highlight>
                <a:latin typeface="ArialMT"/>
              </a:rPr>
              <a:t>备注：</a:t>
            </a:r>
            <a:endParaRPr lang="en-US" altLang="zh-CN" sz="1400" dirty="0">
              <a:highlight>
                <a:srgbClr val="FFFD78"/>
              </a:highlight>
              <a:latin typeface="ArialMT"/>
            </a:endParaRPr>
          </a:p>
          <a:p>
            <a:r>
              <a:rPr lang="zh-CN" altLang="en-US" sz="1400" dirty="0">
                <a:solidFill>
                  <a:srgbClr val="000000"/>
                </a:solidFill>
                <a:highlight>
                  <a:srgbClr val="FFFD78"/>
                </a:highlight>
                <a:latin typeface="ArialMT"/>
              </a:rPr>
              <a:t>①电感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D78"/>
                </a:highlight>
                <a:latin typeface="ArialMT"/>
              </a:rPr>
              <a:t>L=18µH </a:t>
            </a:r>
            <a:r>
              <a:rPr lang="zh-CN" altLang="en-US" sz="1400" dirty="0">
                <a:solidFill>
                  <a:srgbClr val="000000"/>
                </a:solidFill>
                <a:highlight>
                  <a:srgbClr val="FFFD78"/>
                </a:highlight>
                <a:latin typeface="ArialMT"/>
              </a:rPr>
              <a:t>；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D78"/>
                </a:highlight>
                <a:latin typeface="ArialMT"/>
              </a:rPr>
              <a:t>C</a:t>
            </a:r>
            <a:r>
              <a:rPr lang="zh-CN" altLang="en-US" sz="1400" dirty="0">
                <a:solidFill>
                  <a:srgbClr val="000000"/>
                </a:solidFill>
                <a:highlight>
                  <a:srgbClr val="FFFD78"/>
                </a:highlight>
                <a:latin typeface="ArialMT"/>
              </a:rPr>
              <a:t>是电容值。</a:t>
            </a:r>
            <a:endParaRPr lang="en-US" altLang="zh-CN" sz="1400" dirty="0">
              <a:solidFill>
                <a:srgbClr val="000000"/>
              </a:solidFill>
              <a:highlight>
                <a:srgbClr val="FFFD78"/>
              </a:highlight>
              <a:latin typeface="ArialMT"/>
            </a:endParaRPr>
          </a:p>
          <a:p>
            <a:r>
              <a:rPr lang="zh-CN" altLang="en-US" sz="1400" dirty="0">
                <a:highlight>
                  <a:srgbClr val="FFFD78"/>
                </a:highlight>
              </a:rPr>
              <a:t>②分频后参考频率</a:t>
            </a:r>
            <a:r>
              <a:rPr lang="en-US" altLang="zh-CN" sz="1400" dirty="0" err="1">
                <a:highlight>
                  <a:srgbClr val="FFFD78"/>
                </a:highlight>
              </a:rPr>
              <a:t>ƒREFx</a:t>
            </a:r>
            <a:r>
              <a:rPr lang="en-US" altLang="zh-CN" sz="1400" dirty="0">
                <a:highlight>
                  <a:srgbClr val="FFFD78"/>
                </a:highlight>
              </a:rPr>
              <a:t>=5MHz</a:t>
            </a:r>
            <a:r>
              <a:rPr lang="zh-CN" altLang="en-US" sz="1400" dirty="0">
                <a:highlight>
                  <a:srgbClr val="FFFD78"/>
                </a:highlight>
              </a:rPr>
              <a:t>。</a:t>
            </a:r>
            <a:endParaRPr lang="en-US" altLang="zh-CN" sz="1400" dirty="0">
              <a:highlight>
                <a:srgbClr val="FFFD78"/>
              </a:highlight>
            </a:endParaRPr>
          </a:p>
          <a:p>
            <a:r>
              <a:rPr lang="zh-CN" altLang="en-US" sz="1400" dirty="0">
                <a:highlight>
                  <a:srgbClr val="FFFD78"/>
                </a:highlight>
              </a:rPr>
              <a:t>③传感器输出数字量</a:t>
            </a:r>
            <a:r>
              <a:rPr lang="en-US" altLang="zh-CN" sz="1400" dirty="0" err="1">
                <a:highlight>
                  <a:srgbClr val="FFFD78"/>
                </a:highlight>
              </a:rPr>
              <a:t>DATAx</a:t>
            </a:r>
            <a:r>
              <a:rPr lang="zh-CN" altLang="en-US" sz="1400" dirty="0">
                <a:highlight>
                  <a:srgbClr val="FFFD78"/>
                </a:highlight>
              </a:rPr>
              <a:t>。</a:t>
            </a:r>
            <a:endParaRPr lang="en-US" altLang="zh-CN" sz="1400" dirty="0">
              <a:highlight>
                <a:srgbClr val="FFFD78"/>
              </a:highlight>
              <a:latin typeface="ArialM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AFDFF7-4ACE-4761-8E5F-F37535CAD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" y="2643758"/>
            <a:ext cx="90201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07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10</a:t>
            </a:r>
            <a:r>
              <a:rPr kumimoji="1" lang="zh-CN" altLang="en-US" b="0" dirty="0">
                <a:latin typeface="+mn-ea"/>
              </a:rPr>
              <a:t>、</a:t>
            </a:r>
            <a:r>
              <a:rPr kumimoji="1" lang="en-US" altLang="zh-CN" b="0" dirty="0">
                <a:latin typeface="+mn-ea"/>
              </a:rPr>
              <a:t>FDC2212</a:t>
            </a:r>
            <a:r>
              <a:rPr kumimoji="1" lang="zh-CN" altLang="en-US" b="0" dirty="0">
                <a:latin typeface="+mn-ea"/>
              </a:rPr>
              <a:t>方案设计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93B55C-9AEB-4C07-AFC3-019509B05B90}"/>
              </a:ext>
            </a:extLst>
          </p:cNvPr>
          <p:cNvSpPr txBox="1"/>
          <p:nvPr/>
        </p:nvSpPr>
        <p:spPr>
          <a:xfrm>
            <a:off x="355276" y="555526"/>
            <a:ext cx="8177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、探测最小体积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）探测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2ul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水，查看数据变化量与噪声情况，比值越大，可靠性越高。推荐取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以上。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）计算</a:t>
            </a:r>
            <a:r>
              <a:rPr lang="en-US" altLang="zh-CN" sz="1600" kern="10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2ul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电容值过程如下：</a:t>
            </a:r>
            <a:endParaRPr lang="zh-CN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E7E1B9-2DAD-449C-87FB-B5292A84C3EB}"/>
              </a:ext>
            </a:extLst>
          </p:cNvPr>
          <p:cNvSpPr/>
          <p:nvPr/>
        </p:nvSpPr>
        <p:spPr>
          <a:xfrm>
            <a:off x="5302872" y="1347613"/>
            <a:ext cx="33492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000000"/>
                </a:solidFill>
                <a:latin typeface="ArialMT"/>
              </a:rPr>
              <a:t>根据</a:t>
            </a:r>
            <a:r>
              <a:rPr lang="en-US" altLang="zh-CN" sz="1200" b="1" dirty="0">
                <a:solidFill>
                  <a:srgbClr val="000000"/>
                </a:solidFill>
                <a:latin typeface="ArialMT"/>
              </a:rPr>
              <a:t>FDC2212</a:t>
            </a:r>
            <a:r>
              <a:rPr lang="zh-CN" altLang="en-US" sz="1200" b="1" dirty="0">
                <a:solidFill>
                  <a:srgbClr val="000000"/>
                </a:solidFill>
                <a:latin typeface="ArialMT"/>
              </a:rPr>
              <a:t>官方手册资料，整理计算过程：</a:t>
            </a:r>
            <a:endParaRPr lang="en-US" altLang="zh-CN" sz="1200" b="1" dirty="0">
              <a:solidFill>
                <a:srgbClr val="000000"/>
              </a:solidFill>
              <a:latin typeface="ArialMT"/>
            </a:endParaRPr>
          </a:p>
          <a:p>
            <a:endParaRPr lang="en-US" altLang="zh-CN" sz="1200" dirty="0">
              <a:solidFill>
                <a:srgbClr val="000000"/>
              </a:solidFill>
              <a:latin typeface="ArialMT"/>
            </a:endParaRP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、数据人为偏移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142468832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，还原后，取样点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C1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的数值量是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142411728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，取样点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C2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的数值是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142355904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。</a:t>
            </a:r>
            <a:endParaRPr lang="en-US" altLang="zh-CN" sz="1200" dirty="0">
              <a:solidFill>
                <a:srgbClr val="000000"/>
              </a:solidFill>
              <a:highlight>
                <a:srgbClr val="86D070"/>
              </a:highlight>
              <a:latin typeface="ArialMT"/>
            </a:endParaRPr>
          </a:p>
          <a:p>
            <a:endParaRPr lang="en-US" altLang="zh-CN" sz="1200" dirty="0">
              <a:solidFill>
                <a:srgbClr val="000000"/>
              </a:solidFill>
              <a:highlight>
                <a:srgbClr val="86D070"/>
              </a:highlight>
              <a:latin typeface="ArialMT"/>
            </a:endParaRP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00"/>
                </a:highlight>
                <a:latin typeface="ArialMT"/>
              </a:rPr>
              <a:t>2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MT"/>
              </a:rPr>
              <a:t>、分别带入公式（包含寄生电容、环境电容）</a:t>
            </a:r>
            <a:endParaRPr lang="en-US" altLang="zh-CN" sz="1200" dirty="0">
              <a:solidFill>
                <a:srgbClr val="000000"/>
              </a:solidFill>
              <a:highlight>
                <a:srgbClr val="FFFF00"/>
              </a:highlight>
              <a:latin typeface="ArialMT"/>
            </a:endParaRP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00"/>
                </a:highlight>
                <a:latin typeface="ArialMT"/>
              </a:rPr>
              <a:t>f1=5305250Hz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MT"/>
              </a:rPr>
              <a:t>，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00"/>
                </a:highlight>
                <a:latin typeface="ArialMT"/>
              </a:rPr>
              <a:t>C1=49.9983pF</a:t>
            </a: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FFFF00"/>
                </a:highlight>
                <a:latin typeface="ArialMT"/>
              </a:rPr>
              <a:t>f2=5303170Hz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ArialMT"/>
              </a:rPr>
              <a:t>，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FFFF00"/>
                </a:highlight>
                <a:latin typeface="ArialMT"/>
              </a:rPr>
              <a:t>C2=50.0376pF</a:t>
            </a:r>
          </a:p>
          <a:p>
            <a:endParaRPr lang="en-US" altLang="zh-CN" sz="1200" dirty="0">
              <a:solidFill>
                <a:srgbClr val="000000"/>
              </a:solidFill>
              <a:highlight>
                <a:srgbClr val="FFFF00"/>
              </a:highlight>
              <a:latin typeface="ArialMT"/>
            </a:endParaRPr>
          </a:p>
          <a:p>
            <a:r>
              <a:rPr lang="en-US" altLang="zh-CN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3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、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384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孔位放置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2ul</a:t>
            </a:r>
            <a:r>
              <a:rPr lang="zh-CN" altLang="en-US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水，电容值为</a:t>
            </a:r>
            <a:r>
              <a:rPr lang="en-US" altLang="zh-CN" sz="1200" dirty="0">
                <a:solidFill>
                  <a:srgbClr val="000000"/>
                </a:solidFill>
                <a:highlight>
                  <a:srgbClr val="86D070"/>
                </a:highlight>
                <a:latin typeface="ArialMT"/>
              </a:rPr>
              <a:t>C2-C1=0.0393pF=39.3fP</a:t>
            </a:r>
            <a:endParaRPr lang="zh-CN" altLang="en-US" sz="1200" dirty="0">
              <a:highlight>
                <a:srgbClr val="86D070"/>
              </a:highligh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4E7EA3-A81E-42F4-A901-EE30962D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7" y="1422780"/>
            <a:ext cx="4979345" cy="37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53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11</a:t>
            </a:r>
            <a:r>
              <a:rPr kumimoji="1" lang="zh-CN" altLang="en-US" b="0" dirty="0">
                <a:latin typeface="+mn-ea"/>
              </a:rPr>
              <a:t>、赛普拉斯方案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93B55C-9AEB-4C07-AFC3-019509B05B90}"/>
              </a:ext>
            </a:extLst>
          </p:cNvPr>
          <p:cNvSpPr txBox="1"/>
          <p:nvPr/>
        </p:nvSpPr>
        <p:spPr>
          <a:xfrm>
            <a:off x="355276" y="555526"/>
            <a:ext cx="8177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代、第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代、第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代芯片主要参数。根据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FDC2212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结算结果推测，赛普拉斯初步满足需求。</a:t>
            </a:r>
            <a:endParaRPr lang="zh-CN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82EBB8-FFB0-4617-89EC-7726DEF12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059582"/>
            <a:ext cx="7687692" cy="405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96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latin typeface="+mn-ea"/>
                <a:ea typeface="+mn-ea"/>
              </a:rPr>
              <a:t>1</a:t>
            </a:r>
            <a:r>
              <a:rPr kumimoji="1" lang="zh-CN" altLang="en-US" dirty="0">
                <a:latin typeface="+mn-ea"/>
                <a:ea typeface="+mn-ea"/>
              </a:rPr>
              <a:t>、双周工作进度汇总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E86D133-E391-481A-9112-256ED319C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308045"/>
              </p:ext>
            </p:extLst>
          </p:nvPr>
        </p:nvGraphicFramePr>
        <p:xfrm>
          <a:off x="323529" y="627534"/>
          <a:ext cx="8496942" cy="406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435742818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19266954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469521970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12161214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948408284"/>
                    </a:ext>
                  </a:extLst>
                </a:gridCol>
                <a:gridCol w="792086">
                  <a:extLst>
                    <a:ext uri="{9D8B030D-6E8A-4147-A177-3AD203B41FA5}">
                      <a16:colId xmlns:a16="http://schemas.microsoft.com/office/drawing/2014/main" val="6338884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功能项目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开发内容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开发进度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测试内容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测试进度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预计完成时间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42329"/>
                  </a:ext>
                </a:extLst>
              </a:tr>
              <a:tr h="729822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P</a:t>
                      </a:r>
                      <a:r>
                        <a:rPr lang="zh-CN" altLang="en-US" sz="1000" dirty="0"/>
                        <a:t>电机驱动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1</a:t>
                      </a:r>
                      <a:r>
                        <a:rPr lang="zh-CN" altLang="en-US" sz="1000" dirty="0"/>
                        <a:t>、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整合电机和探测板的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Can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通信接收缓存。（龙美静、姚岚）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2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P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电机配置参数需要调整，因为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TMC5130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与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TMC5160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最大电流不相同。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/>
                    </a:p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100%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、退吸头成功率</a:t>
                      </a:r>
                      <a:r>
                        <a:rPr lang="zh-CN" altLang="en-US" sz="1000" dirty="0"/>
                        <a:t>✔。</a:t>
                      </a:r>
                      <a:endParaRPr lang="en-US" altLang="zh-CN" sz="10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2</a:t>
                      </a:r>
                      <a:r>
                        <a:rPr lang="zh-CN" altLang="en-US" sz="1000" dirty="0"/>
                        <a:t>、吸液速度，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1ul/s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10ul/s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30ul/s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50ul/s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100ul/s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200ul/s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500ul/s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1000ul/s</a:t>
                      </a:r>
                      <a:r>
                        <a:rPr lang="zh-CN" altLang="en-US" sz="1000" dirty="0"/>
                        <a:t>✔。（至少各测</a:t>
                      </a:r>
                      <a:r>
                        <a:rPr lang="en-US" altLang="zh-CN" sz="1000" dirty="0"/>
                        <a:t>20</a:t>
                      </a:r>
                      <a:r>
                        <a:rPr lang="zh-CN" altLang="en-US" sz="1000" dirty="0"/>
                        <a:t>次）</a:t>
                      </a:r>
                      <a:endParaRPr lang="en-US" altLang="zh-CN" sz="10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3</a:t>
                      </a:r>
                      <a:r>
                        <a:rPr lang="zh-CN" altLang="en-US" sz="1000" dirty="0"/>
                        <a:t>、吸液体积，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1ul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5ul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10ul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50ul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100ul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200ul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500ul</a:t>
                      </a:r>
                      <a:r>
                        <a:rPr lang="zh-CN" altLang="en-US" sz="1000" dirty="0"/>
                        <a:t>✔、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1000ul</a:t>
                      </a:r>
                      <a:r>
                        <a:rPr lang="zh-CN" altLang="en-US" sz="1000" dirty="0"/>
                        <a:t>✔。（至少各测</a:t>
                      </a:r>
                      <a:r>
                        <a:rPr lang="en-US" altLang="zh-CN" sz="1000" dirty="0"/>
                        <a:t>20</a:t>
                      </a:r>
                      <a:r>
                        <a:rPr lang="zh-CN" altLang="en-US" sz="1000" dirty="0"/>
                        <a:t>次）</a:t>
                      </a:r>
                      <a:endParaRPr lang="en-US" altLang="zh-CN" sz="1000" dirty="0"/>
                    </a:p>
                    <a:p>
                      <a:r>
                        <a:rPr lang="en-US" altLang="zh-CN" sz="1000" dirty="0"/>
                        <a:t>4</a:t>
                      </a:r>
                      <a:r>
                        <a:rPr lang="zh-CN" altLang="en-US" sz="1000" dirty="0"/>
                        <a:t>、吸液精度。（晓斌）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80%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strike="sngStrike" dirty="0"/>
                        <a:t>2023.2.15</a:t>
                      </a:r>
                      <a:endParaRPr lang="zh-CN" altLang="en-US" sz="1000" strike="sngStrike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strike="noStrike" dirty="0"/>
                        <a:t>2023.3.4</a:t>
                      </a:r>
                      <a:endParaRPr lang="zh-CN" altLang="en-US" sz="1000" strike="no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46675"/>
                  </a:ext>
                </a:extLst>
              </a:tr>
              <a:tr h="538151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液面探测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/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8x6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适配器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+1000ul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博毓吸头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+2.0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离心管。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>
                        <a:highlight>
                          <a:srgbClr val="86D07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2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8x6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适配器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+200ul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博毓吸头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八连管。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>
                        <a:highlight>
                          <a:srgbClr val="86D070"/>
                        </a:highlight>
                      </a:endParaRPr>
                    </a:p>
                    <a:p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3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、标准板位载架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+1000ul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博毓吸头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+1.2ml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深孔板。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>
                        <a:highlight>
                          <a:srgbClr val="86D07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4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、标准板位载架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+200ul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博毓吸头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全裙边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PCR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板。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5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24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管位塑料载架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+1000ul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博毓吸头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+6ml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采血管。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6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24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管位塑料载架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适配器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+1000ul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博毓吸头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+0.5ml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冻存管。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strike="sngStrike" dirty="0"/>
                        <a:t>7</a:t>
                      </a:r>
                      <a:r>
                        <a:rPr lang="zh-CN" altLang="en-US" sz="1000" strike="sngStrike" dirty="0"/>
                        <a:t>、</a:t>
                      </a:r>
                      <a:r>
                        <a:rPr lang="en-US" altLang="zh-CN" sz="1000" strike="sngStrike" dirty="0"/>
                        <a:t>24</a:t>
                      </a:r>
                      <a:r>
                        <a:rPr lang="zh-CN" altLang="en-US" sz="1000" strike="sngStrike" dirty="0"/>
                        <a:t>管位塑料载架</a:t>
                      </a:r>
                      <a:r>
                        <a:rPr lang="en-US" altLang="zh-CN" sz="1000" strike="sngStrike" dirty="0"/>
                        <a:t>+</a:t>
                      </a:r>
                      <a:r>
                        <a:rPr lang="zh-CN" altLang="en-US" sz="1000" strike="sngStrike" dirty="0"/>
                        <a:t>适配器</a:t>
                      </a:r>
                      <a:r>
                        <a:rPr lang="en-US" altLang="zh-CN" sz="1000" strike="sngStrike" dirty="0"/>
                        <a:t>+1000ul</a:t>
                      </a:r>
                      <a:r>
                        <a:rPr lang="zh-CN" altLang="en-US" sz="1000" strike="sngStrike" dirty="0"/>
                        <a:t>博毓吸头</a:t>
                      </a:r>
                      <a:r>
                        <a:rPr lang="en-US" altLang="zh-CN" sz="1000" strike="sngStrike" dirty="0"/>
                        <a:t>+2.0mL</a:t>
                      </a:r>
                      <a:r>
                        <a:rPr lang="zh-CN" altLang="en-US" sz="1000" strike="sngStrike" dirty="0"/>
                        <a:t>离心管。</a:t>
                      </a:r>
                      <a:endParaRPr lang="en-US" altLang="zh-CN" sz="1000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100%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2023.2.15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808718"/>
                  </a:ext>
                </a:extLst>
              </a:tr>
              <a:tr h="538151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三轴板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、三轴板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Z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电机增加抱死急停刹车功能，减少液面探测刹车距离（过冲）。（姚岚）✔</a:t>
                      </a:r>
                      <a:endParaRPr lang="en-US" altLang="zh-CN" sz="1000" dirty="0">
                        <a:highlight>
                          <a:srgbClr val="86D07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100%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与液面探测同时测试。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dirty="0">
                        <a:highlight>
                          <a:srgbClr val="86D07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/>
                        <a:t>同液面探测</a:t>
                      </a:r>
                    </a:p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/>
                        <a:t>同液面探测</a:t>
                      </a:r>
                    </a:p>
                    <a:p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873367"/>
                  </a:ext>
                </a:extLst>
              </a:tr>
              <a:tr h="538151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探测板</a:t>
                      </a:r>
                      <a:r>
                        <a:rPr lang="en-US" altLang="zh-CN" sz="1000" dirty="0"/>
                        <a:t>V9.0.0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、设计电路、整理物料清单。✔</a:t>
                      </a:r>
                      <a:endParaRPr lang="en-US" altLang="zh-CN" sz="1000" dirty="0">
                        <a:highlight>
                          <a:srgbClr val="86D07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2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、将电路资料发给厂家打板。✔</a:t>
                      </a:r>
                      <a:endParaRPr lang="en-US" altLang="zh-CN" sz="1000" dirty="0">
                        <a:highlight>
                          <a:srgbClr val="86D070"/>
                        </a:highlight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3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、预计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13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号硬件回来。（孙周）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100%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1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、使用</a:t>
                      </a: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TMC5130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搭建硬件平台。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highlight>
                            <a:srgbClr val="86D070"/>
                          </a:highlight>
                        </a:rPr>
                        <a:t>2</a:t>
                      </a:r>
                      <a:r>
                        <a:rPr lang="zh-CN" altLang="en-US" sz="1000" dirty="0">
                          <a:highlight>
                            <a:srgbClr val="86D070"/>
                          </a:highlight>
                        </a:rPr>
                        <a:t>、测试电源噪声。</a:t>
                      </a:r>
                      <a:r>
                        <a:rPr lang="zh-CN" altLang="en-US" sz="1000" dirty="0"/>
                        <a:t>✔</a:t>
                      </a:r>
                      <a:endParaRPr lang="en-US" altLang="zh-CN" sz="1000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/>
                        <a:t>3</a:t>
                      </a:r>
                      <a:r>
                        <a:rPr lang="zh-CN" altLang="en-US" sz="1000" dirty="0"/>
                        <a:t>、温升测试，与称水一同进行。</a:t>
                      </a:r>
                      <a:endParaRPr lang="en-US" altLang="zh-CN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77%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dirty="0"/>
                        <a:t>2023.2.13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007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091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12570F6-5C5B-1C94-9FA4-A03BEE22B51A}"/>
              </a:ext>
            </a:extLst>
          </p:cNvPr>
          <p:cNvSpPr txBox="1"/>
          <p:nvPr/>
        </p:nvSpPr>
        <p:spPr>
          <a:xfrm>
            <a:off x="341087" y="590646"/>
            <a:ext cx="8551393" cy="78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/>
              <a:t>        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探测液面硬件通过读取</a:t>
            </a:r>
            <a:r>
              <a:rPr lang="zh-CN" altLang="zh-CN" sz="1600" kern="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电容传感器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数据，</a:t>
            </a: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经过</a:t>
            </a:r>
            <a:r>
              <a: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算法处理后，判断吸头是否接触到液面，从而实现液面探测功能</a:t>
            </a:r>
            <a:r>
              <a:rPr lang="zh-CN" altLang="en-US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。</a:t>
            </a:r>
            <a:endParaRPr lang="en-US" altLang="zh-CN" sz="1600" b="1" dirty="0"/>
          </a:p>
        </p:txBody>
      </p:sp>
      <p:pic>
        <p:nvPicPr>
          <p:cNvPr id="2050" name="图片 2">
            <a:extLst>
              <a:ext uri="{FF2B5EF4-FFF2-40B4-BE49-F238E27FC236}">
                <a16:creationId xmlns:a16="http://schemas.microsoft.com/office/drawing/2014/main" id="{80031D93-ADE9-4EAC-9FD2-F4AB0070F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3" y="1880075"/>
            <a:ext cx="2791530" cy="323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电容探测液面">
            <a:extLst>
              <a:ext uri="{FF2B5EF4-FFF2-40B4-BE49-F238E27FC236}">
                <a16:creationId xmlns:a16="http://schemas.microsoft.com/office/drawing/2014/main" id="{B52C109F-D59E-4F3A-876B-0BBF088F1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042" y="2355726"/>
            <a:ext cx="6043612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FE81CBF-BAA4-42CC-8002-83C5F1C9F5BE}"/>
              </a:ext>
            </a:extLst>
          </p:cNvPr>
          <p:cNvSpPr/>
          <p:nvPr/>
        </p:nvSpPr>
        <p:spPr>
          <a:xfrm>
            <a:off x="3476572" y="1750421"/>
            <a:ext cx="5415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简化算法：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C2-C1&gt;</a:t>
            </a:r>
            <a:r>
              <a:rPr lang="zh-CN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设定阈值，探测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到</a:t>
            </a:r>
            <a:r>
              <a:rPr lang="zh-CN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Calibri" panose="020F0502020204030204" pitchFamily="34" charset="0"/>
              </a:rPr>
              <a:t>液面。</a:t>
            </a:r>
            <a:endParaRPr lang="zh-CN" altLang="zh-CN" sz="1400" kern="100" dirty="0">
              <a:latin typeface="Times New Roman" panose="02020603050405020304" pitchFamily="18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0197B5C7-ED9E-4993-9677-8428700FC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3</a:t>
            </a:r>
            <a:r>
              <a:rPr kumimoji="1" lang="zh-CN" altLang="en-US" b="0" dirty="0">
                <a:latin typeface="+mn-ea"/>
              </a:rPr>
              <a:t>、电容探测介绍</a:t>
            </a:r>
            <a:endParaRPr kumimoji="1" lang="zh-CN" altLang="en-US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4048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3</a:t>
            </a:r>
            <a:r>
              <a:rPr kumimoji="1" lang="zh-CN" altLang="en-US" b="0" dirty="0">
                <a:latin typeface="+mn-ea"/>
              </a:rPr>
              <a:t>、电容探测理想化指标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E86D133-E391-481A-9112-256ED319C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405548"/>
              </p:ext>
            </p:extLst>
          </p:nvPr>
        </p:nvGraphicFramePr>
        <p:xfrm>
          <a:off x="352424" y="1835165"/>
          <a:ext cx="8436250" cy="864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53">
                  <a:extLst>
                    <a:ext uri="{9D8B030D-6E8A-4147-A177-3AD203B41FA5}">
                      <a16:colId xmlns:a16="http://schemas.microsoft.com/office/drawing/2014/main" val="2435742818"/>
                    </a:ext>
                  </a:extLst>
                </a:gridCol>
                <a:gridCol w="2059686">
                  <a:extLst>
                    <a:ext uri="{9D8B030D-6E8A-4147-A177-3AD203B41FA5}">
                      <a16:colId xmlns:a16="http://schemas.microsoft.com/office/drawing/2014/main" val="2659806671"/>
                    </a:ext>
                  </a:extLst>
                </a:gridCol>
                <a:gridCol w="2601709">
                  <a:extLst>
                    <a:ext uri="{9D8B030D-6E8A-4147-A177-3AD203B41FA5}">
                      <a16:colId xmlns:a16="http://schemas.microsoft.com/office/drawing/2014/main" val="3469521970"/>
                    </a:ext>
                  </a:extLst>
                </a:gridCol>
                <a:gridCol w="2517502">
                  <a:extLst>
                    <a:ext uri="{9D8B030D-6E8A-4147-A177-3AD203B41FA5}">
                      <a16:colId xmlns:a16="http://schemas.microsoft.com/office/drawing/2014/main" val="1857603203"/>
                    </a:ext>
                  </a:extLst>
                </a:gridCol>
              </a:tblGrid>
              <a:tr h="3925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400" kern="100" dirty="0">
                          <a:latin typeface="等线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电容检测时间</a:t>
                      </a:r>
                      <a:endParaRPr lang="en-US" altLang="zh-CN" sz="135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最小检测电容值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最大检测电容值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42329"/>
                  </a:ext>
                </a:extLst>
              </a:tr>
              <a:tr h="4715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无穷小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无穷小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无穷大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46675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8B8D1C9F-7A40-4DD0-A9CB-BF26A0C141C5}"/>
              </a:ext>
            </a:extLst>
          </p:cNvPr>
          <p:cNvSpPr txBox="1"/>
          <p:nvPr/>
        </p:nvSpPr>
        <p:spPr>
          <a:xfrm>
            <a:off x="355276" y="555494"/>
            <a:ext cx="8177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电容检测指标：检测时间、电容值范围。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液面探测指标：</a:t>
            </a:r>
            <a:r>
              <a:rPr lang="zh-CN" altLang="en-US" sz="1600" kern="100" dirty="0">
                <a:solidFill>
                  <a:srgbClr val="00B05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探测速度（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探测液面高度时间 </a:t>
            </a:r>
            <a:r>
              <a:rPr lang="zh-CN" altLang="en-US" sz="1600" kern="100" dirty="0">
                <a:solidFill>
                  <a:srgbClr val="00B05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zh-CN" altLang="en-US" sz="1600" kern="100" dirty="0">
                <a:solidFill>
                  <a:srgbClr val="00B05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探测精度</a:t>
            </a:r>
            <a:r>
              <a:rPr lang="en-US" altLang="zh-CN" sz="1600" kern="100" dirty="0">
                <a:solidFill>
                  <a:srgbClr val="00B05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1600" kern="100" dirty="0">
                <a:solidFill>
                  <a:srgbClr val="00B05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过冲、探测体积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335624-BCC3-4AC1-9B35-179147310765}"/>
              </a:ext>
            </a:extLst>
          </p:cNvPr>
          <p:cNvSpPr txBox="1"/>
          <p:nvPr/>
        </p:nvSpPr>
        <p:spPr>
          <a:xfrm>
            <a:off x="355326" y="1496611"/>
            <a:ext cx="817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电容检测指标，理论值如下：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77E2077-B658-4A89-AEA3-C39348198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365918"/>
              </p:ext>
            </p:extLst>
          </p:nvPr>
        </p:nvGraphicFramePr>
        <p:xfrm>
          <a:off x="352424" y="3437209"/>
          <a:ext cx="8436251" cy="864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129">
                  <a:extLst>
                    <a:ext uri="{9D8B030D-6E8A-4147-A177-3AD203B41FA5}">
                      <a16:colId xmlns:a16="http://schemas.microsoft.com/office/drawing/2014/main" val="2435742818"/>
                    </a:ext>
                  </a:extLst>
                </a:gridCol>
                <a:gridCol w="1560555">
                  <a:extLst>
                    <a:ext uri="{9D8B030D-6E8A-4147-A177-3AD203B41FA5}">
                      <a16:colId xmlns:a16="http://schemas.microsoft.com/office/drawing/2014/main" val="52466053"/>
                    </a:ext>
                  </a:extLst>
                </a:gridCol>
                <a:gridCol w="2003759">
                  <a:extLst>
                    <a:ext uri="{9D8B030D-6E8A-4147-A177-3AD203B41FA5}">
                      <a16:colId xmlns:a16="http://schemas.microsoft.com/office/drawing/2014/main" val="3071160879"/>
                    </a:ext>
                  </a:extLst>
                </a:gridCol>
                <a:gridCol w="1938904">
                  <a:extLst>
                    <a:ext uri="{9D8B030D-6E8A-4147-A177-3AD203B41FA5}">
                      <a16:colId xmlns:a16="http://schemas.microsoft.com/office/drawing/2014/main" val="1857603203"/>
                    </a:ext>
                  </a:extLst>
                </a:gridCol>
                <a:gridCol w="1938904">
                  <a:extLst>
                    <a:ext uri="{9D8B030D-6E8A-4147-A177-3AD203B41FA5}">
                      <a16:colId xmlns:a16="http://schemas.microsoft.com/office/drawing/2014/main" val="135537837"/>
                    </a:ext>
                  </a:extLst>
                </a:gridCol>
              </a:tblGrid>
              <a:tr h="3925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5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最小探测速度</a:t>
                      </a:r>
                      <a:endParaRPr lang="en-US" altLang="zh-CN" sz="135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5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最大探测速度</a:t>
                      </a:r>
                      <a:endParaRPr lang="en-US" altLang="zh-CN" sz="135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最大探测精度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过冲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探测体积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42329"/>
                  </a:ext>
                </a:extLst>
              </a:tr>
              <a:tr h="4715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无穷小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无穷大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无穷小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任意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4667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4F4C531C-51F7-4135-9DB0-CD5890ABFCCE}"/>
              </a:ext>
            </a:extLst>
          </p:cNvPr>
          <p:cNvSpPr txBox="1"/>
          <p:nvPr/>
        </p:nvSpPr>
        <p:spPr>
          <a:xfrm>
            <a:off x="355276" y="3098655"/>
            <a:ext cx="817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液面探测指标，理论值如下：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268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4</a:t>
            </a:r>
            <a:r>
              <a:rPr kumimoji="1" lang="zh-CN" altLang="en-US" b="0" dirty="0">
                <a:latin typeface="+mn-ea"/>
              </a:rPr>
              <a:t>、电容传感器工程性能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335624-BCC3-4AC1-9B35-179147310765}"/>
              </a:ext>
            </a:extLst>
          </p:cNvPr>
          <p:cNvSpPr txBox="1"/>
          <p:nvPr/>
        </p:nvSpPr>
        <p:spPr>
          <a:xfrm>
            <a:off x="355276" y="551751"/>
            <a:ext cx="817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电容检测指标，当前科学极限：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47BD126-98FC-4701-BBE1-5241FDF18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88233"/>
              </p:ext>
            </p:extLst>
          </p:nvPr>
        </p:nvGraphicFramePr>
        <p:xfrm>
          <a:off x="355276" y="915566"/>
          <a:ext cx="8465196" cy="663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348">
                  <a:extLst>
                    <a:ext uri="{9D8B030D-6E8A-4147-A177-3AD203B41FA5}">
                      <a16:colId xmlns:a16="http://schemas.microsoft.com/office/drawing/2014/main" val="2435742818"/>
                    </a:ext>
                  </a:extLst>
                </a:gridCol>
                <a:gridCol w="2496072">
                  <a:extLst>
                    <a:ext uri="{9D8B030D-6E8A-4147-A177-3AD203B41FA5}">
                      <a16:colId xmlns:a16="http://schemas.microsoft.com/office/drawing/2014/main" val="2659806671"/>
                    </a:ext>
                  </a:extLst>
                </a:gridCol>
                <a:gridCol w="2610636">
                  <a:extLst>
                    <a:ext uri="{9D8B030D-6E8A-4147-A177-3AD203B41FA5}">
                      <a16:colId xmlns:a16="http://schemas.microsoft.com/office/drawing/2014/main" val="3469521970"/>
                    </a:ext>
                  </a:extLst>
                </a:gridCol>
                <a:gridCol w="2526140">
                  <a:extLst>
                    <a:ext uri="{9D8B030D-6E8A-4147-A177-3AD203B41FA5}">
                      <a16:colId xmlns:a16="http://schemas.microsoft.com/office/drawing/2014/main" val="1857603203"/>
                    </a:ext>
                  </a:extLst>
                </a:gridCol>
              </a:tblGrid>
              <a:tr h="2984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400" kern="100" dirty="0">
                          <a:latin typeface="等线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电容检测时间</a:t>
                      </a:r>
                      <a:endParaRPr lang="en-US" altLang="zh-CN" sz="135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最小检测电容值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最大检测电容值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42329"/>
                  </a:ext>
                </a:extLst>
              </a:tr>
              <a:tr h="3584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L/C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单位电子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4667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B16B6AA5-64A8-4ED3-8E0F-0A2FA60B41BC}"/>
              </a:ext>
            </a:extLst>
          </p:cNvPr>
          <p:cNvSpPr txBox="1"/>
          <p:nvPr/>
        </p:nvSpPr>
        <p:spPr>
          <a:xfrm>
            <a:off x="354284" y="1589024"/>
            <a:ext cx="817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8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备注：</a:t>
            </a:r>
            <a:endParaRPr lang="en-US" altLang="zh-CN" sz="8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8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8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8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8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en-US" sz="8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是检测电容信号线总长度。</a:t>
            </a:r>
            <a:endParaRPr lang="en-US" altLang="zh-CN" sz="8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8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8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8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8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8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是光速。</a:t>
            </a:r>
            <a:endParaRPr lang="en-US" altLang="zh-CN" sz="8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448BDB-49D6-4110-83E8-BF400C26898F}"/>
              </a:ext>
            </a:extLst>
          </p:cNvPr>
          <p:cNvSpPr txBox="1"/>
          <p:nvPr/>
        </p:nvSpPr>
        <p:spPr>
          <a:xfrm>
            <a:off x="354284" y="2527925"/>
            <a:ext cx="817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电容检测指标，根据当前商业水平和移液器实际需求，极限如下：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DFA7962-CC65-429B-A3BA-AF9F12434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985868"/>
              </p:ext>
            </p:extLst>
          </p:nvPr>
        </p:nvGraphicFramePr>
        <p:xfrm>
          <a:off x="354284" y="2859782"/>
          <a:ext cx="8466188" cy="102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610">
                  <a:extLst>
                    <a:ext uri="{9D8B030D-6E8A-4147-A177-3AD203B41FA5}">
                      <a16:colId xmlns:a16="http://schemas.microsoft.com/office/drawing/2014/main" val="2435742818"/>
                    </a:ext>
                  </a:extLst>
                </a:gridCol>
                <a:gridCol w="2501201">
                  <a:extLst>
                    <a:ext uri="{9D8B030D-6E8A-4147-A177-3AD203B41FA5}">
                      <a16:colId xmlns:a16="http://schemas.microsoft.com/office/drawing/2014/main" val="2659806671"/>
                    </a:ext>
                  </a:extLst>
                </a:gridCol>
                <a:gridCol w="2610942">
                  <a:extLst>
                    <a:ext uri="{9D8B030D-6E8A-4147-A177-3AD203B41FA5}">
                      <a16:colId xmlns:a16="http://schemas.microsoft.com/office/drawing/2014/main" val="3469521970"/>
                    </a:ext>
                  </a:extLst>
                </a:gridCol>
                <a:gridCol w="2526435">
                  <a:extLst>
                    <a:ext uri="{9D8B030D-6E8A-4147-A177-3AD203B41FA5}">
                      <a16:colId xmlns:a16="http://schemas.microsoft.com/office/drawing/2014/main" val="1857603203"/>
                    </a:ext>
                  </a:extLst>
                </a:gridCol>
              </a:tblGrid>
              <a:tr h="27513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400" dirty="0"/>
                        <a:t>最小</a:t>
                      </a:r>
                      <a:r>
                        <a:rPr lang="zh-CN" altLang="en-US" sz="1400" kern="100" dirty="0">
                          <a:latin typeface="等线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电容检测时间</a:t>
                      </a:r>
                      <a:endParaRPr lang="en-US" altLang="zh-CN" sz="135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最小检测电容值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最大检测电容值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42329"/>
                  </a:ext>
                </a:extLst>
              </a:tr>
              <a:tr h="1835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fF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nF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46675"/>
                  </a:ext>
                </a:extLst>
              </a:tr>
              <a:tr h="4715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、商业运放硬件电路，检测时间为</a:t>
                      </a: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级别。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、商业电路检测电容值，达到</a:t>
                      </a:r>
                      <a:r>
                        <a:rPr lang="en-US" altLang="zh-CN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fP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级别。（电路有成本、重量和体积限制）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nF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级别足以满足实际需求。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262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14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5</a:t>
            </a:r>
            <a:r>
              <a:rPr kumimoji="1" lang="zh-CN" altLang="en-US" b="0" dirty="0">
                <a:latin typeface="+mn-ea"/>
              </a:rPr>
              <a:t>、电容探测液面性能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78E5111-90B4-4E5D-8883-50CC058DD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086953"/>
              </p:ext>
            </p:extLst>
          </p:nvPr>
        </p:nvGraphicFramePr>
        <p:xfrm>
          <a:off x="350856" y="987574"/>
          <a:ext cx="8469616" cy="182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643">
                  <a:extLst>
                    <a:ext uri="{9D8B030D-6E8A-4147-A177-3AD203B41FA5}">
                      <a16:colId xmlns:a16="http://schemas.microsoft.com/office/drawing/2014/main" val="2435742818"/>
                    </a:ext>
                  </a:extLst>
                </a:gridCol>
                <a:gridCol w="1608150">
                  <a:extLst>
                    <a:ext uri="{9D8B030D-6E8A-4147-A177-3AD203B41FA5}">
                      <a16:colId xmlns:a16="http://schemas.microsoft.com/office/drawing/2014/main" val="725272827"/>
                    </a:ext>
                  </a:extLst>
                </a:gridCol>
                <a:gridCol w="1645763">
                  <a:extLst>
                    <a:ext uri="{9D8B030D-6E8A-4147-A177-3AD203B41FA5}">
                      <a16:colId xmlns:a16="http://schemas.microsoft.com/office/drawing/2014/main" val="52466053"/>
                    </a:ext>
                  </a:extLst>
                </a:gridCol>
                <a:gridCol w="2109030">
                  <a:extLst>
                    <a:ext uri="{9D8B030D-6E8A-4147-A177-3AD203B41FA5}">
                      <a16:colId xmlns:a16="http://schemas.microsoft.com/office/drawing/2014/main" val="1857603203"/>
                    </a:ext>
                  </a:extLst>
                </a:gridCol>
                <a:gridCol w="2109030">
                  <a:extLst>
                    <a:ext uri="{9D8B030D-6E8A-4147-A177-3AD203B41FA5}">
                      <a16:colId xmlns:a16="http://schemas.microsoft.com/office/drawing/2014/main" val="2591517247"/>
                    </a:ext>
                  </a:extLst>
                </a:gridCol>
              </a:tblGrid>
              <a:tr h="18795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 dirty="0">
                          <a:latin typeface="等线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电容检测时间</a:t>
                      </a:r>
                      <a:r>
                        <a:rPr lang="en-US" altLang="zh-CN" sz="1200" kern="100" dirty="0" err="1">
                          <a:latin typeface="等线" panose="02010600030101010101" pitchFamily="2" charset="-122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ms</a:t>
                      </a:r>
                      <a:endParaRPr lang="en-US" altLang="zh-CN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zh-CN" altLang="en-US" sz="135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探测速度</a:t>
                      </a:r>
                      <a:r>
                        <a:rPr lang="en-US" altLang="zh-CN" sz="135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mm/s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探测精度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过冲</a:t>
                      </a:r>
                      <a:r>
                        <a:rPr lang="en-US" altLang="zh-CN" dirty="0"/>
                        <a:t>mm</a:t>
                      </a:r>
                    </a:p>
                    <a:p>
                      <a:pPr algn="l"/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最小探测体积</a:t>
                      </a:r>
                      <a:r>
                        <a:rPr lang="en-US" altLang="zh-CN" dirty="0"/>
                        <a:t>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42329"/>
                  </a:ext>
                </a:extLst>
              </a:tr>
              <a:tr h="4715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0.245~100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0.1~50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0~2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846675"/>
                  </a:ext>
                </a:extLst>
              </a:tr>
              <a:tr h="4715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说明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、工业技术限制。</a:t>
                      </a: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、电容转换时间不宜设置过小，这会导致频繁读取数据，通信压力过大。</a:t>
                      </a: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、算法和工业技术限制。</a:t>
                      </a: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、电机运行速度、可靠性性限制。</a:t>
                      </a: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、探测速度、探测精度相互约束。</a:t>
                      </a:r>
                      <a:endParaRPr lang="en-US" altLang="zh-CN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、探测速度、探测精度相互约束。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、默认纯水。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529622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05040897-F73F-4747-92C7-7A22F05F33CC}"/>
              </a:ext>
            </a:extLst>
          </p:cNvPr>
          <p:cNvSpPr txBox="1"/>
          <p:nvPr/>
        </p:nvSpPr>
        <p:spPr>
          <a:xfrm>
            <a:off x="355276" y="555526"/>
            <a:ext cx="817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液面探测指标，规划工程目标参数如下：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487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6</a:t>
            </a:r>
            <a:r>
              <a:rPr kumimoji="1" lang="zh-CN" altLang="en-US" b="0" dirty="0">
                <a:latin typeface="+mn-ea"/>
              </a:rPr>
              <a:t>、电容检测原理</a:t>
            </a:r>
            <a:r>
              <a:rPr kumimoji="1" lang="en-US" altLang="zh-CN" b="0" dirty="0">
                <a:latin typeface="+mn-ea"/>
              </a:rPr>
              <a:t>——</a:t>
            </a:r>
            <a:r>
              <a:rPr kumimoji="1" lang="zh-CN" altLang="en-US" b="0" dirty="0">
                <a:latin typeface="+mn-ea"/>
              </a:rPr>
              <a:t>充放电方式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82C425-7C63-46E6-83A3-F282CB621885}"/>
              </a:ext>
            </a:extLst>
          </p:cNvPr>
          <p:cNvSpPr txBox="1"/>
          <p:nvPr/>
        </p:nvSpPr>
        <p:spPr>
          <a:xfrm>
            <a:off x="355276" y="555526"/>
            <a:ext cx="8177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电容充电电路与充电曲线图。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）充电时间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t=RC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，测量电容充电时间与对应时刻的电压，便可得出电容值，即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C=t/R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电容检测时间，理论上可达到无穷小：</a:t>
            </a:r>
            <a:endParaRPr lang="en-US" altLang="zh-CN" sz="1600" b="1" dirty="0">
              <a:solidFill>
                <a:schemeClr val="lt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B187B4-C85A-4C1B-B49F-5C20F0294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430072"/>
            <a:ext cx="5147462" cy="371456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A6FCB09-F853-409C-A0F3-5D67A125E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03819"/>
            <a:ext cx="3923928" cy="2010608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ABC26E0-6316-4230-99C0-B58F23287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666006"/>
              </p:ext>
            </p:extLst>
          </p:nvPr>
        </p:nvGraphicFramePr>
        <p:xfrm>
          <a:off x="539552" y="1369593"/>
          <a:ext cx="914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" name="Equation" r:id="rId6" imgW="914400" imgH="279360" progId="Equation.DSMT4">
                  <p:embed/>
                </p:oleObj>
              </mc:Choice>
              <mc:Fallback>
                <p:oleObj name="Equation" r:id="rId6" imgW="9144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9552" y="1369593"/>
                        <a:ext cx="914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706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7</a:t>
            </a:r>
            <a:r>
              <a:rPr kumimoji="1" lang="zh-CN" altLang="en-US" b="0" dirty="0">
                <a:latin typeface="+mn-ea"/>
              </a:rPr>
              <a:t>、电容检测原理</a:t>
            </a:r>
            <a:r>
              <a:rPr kumimoji="1" lang="en-US" altLang="zh-CN" b="0" dirty="0">
                <a:latin typeface="+mn-ea"/>
              </a:rPr>
              <a:t>——</a:t>
            </a:r>
            <a:r>
              <a:rPr kumimoji="1" lang="zh-CN" altLang="en-US" b="0" dirty="0">
                <a:latin typeface="+mn-ea"/>
              </a:rPr>
              <a:t>谐振频率方式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82C425-7C63-46E6-83A3-F282CB621885}"/>
              </a:ext>
            </a:extLst>
          </p:cNvPr>
          <p:cNvSpPr txBox="1"/>
          <p:nvPr/>
        </p:nvSpPr>
        <p:spPr>
          <a:xfrm>
            <a:off x="355276" y="555526"/>
            <a:ext cx="817703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、谐振频率与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LC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关系：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f=1/(2</a:t>
            </a:r>
            <a:r>
              <a:rPr lang="el-GR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π√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LC)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）常数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1/2</a:t>
            </a:r>
            <a:r>
              <a:rPr lang="el-GR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π 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）电感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，常数。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）电容</a:t>
            </a:r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600" kern="100" dirty="0">
                <a:solidFill>
                  <a:srgbClr val="0070C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变量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600" kern="100" dirty="0">
                <a:solidFill>
                  <a:srgbClr val="FF0000"/>
                </a:solidFill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测试目标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、测量信号频率，便可计算出电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容值，整理后：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highlight>
                  <a:srgbClr val="86D070"/>
                </a:highlight>
                <a:latin typeface="ArialMT"/>
              </a:rPr>
              <a:t>C = 1 / (L* 4 * </a:t>
            </a:r>
            <a:r>
              <a:rPr lang="el-GR" altLang="zh-CN" sz="1600" dirty="0">
                <a:highlight>
                  <a:srgbClr val="86D070"/>
                </a:highlight>
                <a:latin typeface="ArialMT"/>
              </a:rPr>
              <a:t>π</a:t>
            </a:r>
            <a:r>
              <a:rPr lang="en-US" altLang="zh-CN" sz="1600" dirty="0">
                <a:highlight>
                  <a:srgbClr val="86D070"/>
                </a:highlight>
                <a:latin typeface="ArialMT"/>
              </a:rPr>
              <a:t>^2 * f^2)</a:t>
            </a:r>
          </a:p>
          <a:p>
            <a:r>
              <a:rPr lang="en-US" altLang="zh-CN" sz="1600" kern="100" dirty="0">
                <a:highlight>
                  <a:srgbClr val="86D07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f=1/(2</a:t>
            </a:r>
            <a:r>
              <a:rPr lang="el-GR" altLang="zh-CN" sz="1600" kern="100" dirty="0">
                <a:highlight>
                  <a:srgbClr val="86D07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π√</a:t>
            </a:r>
            <a:r>
              <a:rPr lang="en-US" altLang="zh-CN" sz="1600" kern="100" dirty="0">
                <a:highlight>
                  <a:srgbClr val="86D070"/>
                </a:highlight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LC)</a:t>
            </a:r>
          </a:p>
          <a:p>
            <a:endParaRPr lang="en-US" altLang="zh-CN" sz="1600" dirty="0">
              <a:highlight>
                <a:srgbClr val="86D070"/>
              </a:highlight>
              <a:latin typeface="ArialMT"/>
            </a:endParaRPr>
          </a:p>
          <a:p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电容检测时间，理论上可达到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无穷小：</a:t>
            </a:r>
            <a:endParaRPr lang="en-US" altLang="zh-CN" sz="1600" b="1" dirty="0">
              <a:solidFill>
                <a:schemeClr val="lt1"/>
              </a:solidFill>
            </a:endParaRPr>
          </a:p>
          <a:p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" name="v2-9c8ae44864f606c5dac795f5aa888c76_b">
            <a:hlinkClick r:id="" action="ppaction://media"/>
            <a:extLst>
              <a:ext uri="{FF2B5EF4-FFF2-40B4-BE49-F238E27FC236}">
                <a16:creationId xmlns:a16="http://schemas.microsoft.com/office/drawing/2014/main" id="{F296FD23-2107-4E0F-B319-FCD096412EF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93766" y="905037"/>
            <a:ext cx="5417122" cy="4238463"/>
          </a:xfrm>
          <a:prstGeom prst="rect">
            <a:avLst/>
          </a:prstGeom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4A00FFB6-526C-48E2-8280-E2099D45AA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662449"/>
              </p:ext>
            </p:extLst>
          </p:nvPr>
        </p:nvGraphicFramePr>
        <p:xfrm>
          <a:off x="467544" y="3522941"/>
          <a:ext cx="1638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" name="Equation" r:id="rId7" imgW="1638000" imgH="304560" progId="Equation.DSMT4">
                  <p:embed/>
                </p:oleObj>
              </mc:Choice>
              <mc:Fallback>
                <p:oleObj name="Equation" r:id="rId7" imgW="16380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7544" y="3522941"/>
                        <a:ext cx="1638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970EC866-8798-4FAF-887A-6942DEAA8B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505708"/>
              </p:ext>
            </p:extLst>
          </p:nvPr>
        </p:nvGraphicFramePr>
        <p:xfrm>
          <a:off x="467544" y="3832146"/>
          <a:ext cx="863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" name="Equation" r:id="rId9" imgW="863280" imgH="279360" progId="Equation.DSMT4">
                  <p:embed/>
                </p:oleObj>
              </mc:Choice>
              <mc:Fallback>
                <p:oleObj name="Equation" r:id="rId9" imgW="8632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7544" y="3832146"/>
                        <a:ext cx="863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203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335AD416-64D9-B711-02A1-AB6D4808A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748" y="278023"/>
            <a:ext cx="4545291" cy="349511"/>
          </a:xfrm>
        </p:spPr>
        <p:txBody>
          <a:bodyPr>
            <a:normAutofit fontScale="90000"/>
          </a:bodyPr>
          <a:lstStyle/>
          <a:p>
            <a:r>
              <a:rPr kumimoji="1" lang="en-US" altLang="zh-CN" b="0" dirty="0">
                <a:latin typeface="+mn-ea"/>
              </a:rPr>
              <a:t>8</a:t>
            </a:r>
            <a:r>
              <a:rPr kumimoji="1" lang="zh-CN" altLang="en-US" b="0" dirty="0">
                <a:latin typeface="+mn-ea"/>
              </a:rPr>
              <a:t>、谐振电容传感器探测信号</a:t>
            </a:r>
            <a:endParaRPr kumimoji="1" lang="zh-CN" altLang="en-US" b="0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82C425-7C63-46E6-83A3-F282CB621885}"/>
              </a:ext>
            </a:extLst>
          </p:cNvPr>
          <p:cNvSpPr txBox="1"/>
          <p:nvPr/>
        </p:nvSpPr>
        <p:spPr>
          <a:xfrm>
            <a:off x="355276" y="555526"/>
            <a:ext cx="8177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kern="100" dirty="0">
                <a:latin typeface="等线" panose="02010600030101010101" pitchFamily="2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以液面探测工况为研究对象，进行基础原理说明。</a:t>
            </a:r>
            <a:endParaRPr lang="en-US" altLang="zh-CN" sz="1600" kern="100" dirty="0">
              <a:latin typeface="等线" panose="02010600030101010101" pitchFamily="2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F76EDB-D06E-4158-8524-2EFB1B9A48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869862"/>
            <a:ext cx="3168352" cy="422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7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2057A6"/>
      </a:accent1>
      <a:accent2>
        <a:srgbClr val="1B9ACC"/>
      </a:accent2>
      <a:accent3>
        <a:srgbClr val="75B729"/>
      </a:accent3>
      <a:accent4>
        <a:srgbClr val="833991"/>
      </a:accent4>
      <a:accent5>
        <a:srgbClr val="727B7A"/>
      </a:accent5>
      <a:accent6>
        <a:srgbClr val="B0AFAF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22625</TotalTime>
  <Words>2225</Words>
  <Application>Microsoft Office PowerPoint</Application>
  <PresentationFormat>全屏显示(16:9)</PresentationFormat>
  <Paragraphs>302</Paragraphs>
  <Slides>19</Slides>
  <Notes>19</Notes>
  <HiddenSlides>0</HiddenSlides>
  <MMClips>1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ArialMT</vt:lpstr>
      <vt:lpstr>AvenirNextLTW01-Regular</vt:lpstr>
      <vt:lpstr>BGI-BOLD</vt:lpstr>
      <vt:lpstr>MGI Bold</vt:lpstr>
      <vt:lpstr>等线</vt:lpstr>
      <vt:lpstr>等线</vt:lpstr>
      <vt:lpstr>楷体</vt:lpstr>
      <vt:lpstr>宋体</vt:lpstr>
      <vt:lpstr>Microsoft YaHei</vt:lpstr>
      <vt:lpstr>Arial</vt:lpstr>
      <vt:lpstr>Calibri</vt:lpstr>
      <vt:lpstr>Cambria Math</vt:lpstr>
      <vt:lpstr>Times New Roman</vt:lpstr>
      <vt:lpstr>Office 主题</vt:lpstr>
      <vt:lpstr>Equation</vt:lpstr>
      <vt:lpstr>双周工作进度</vt:lpstr>
      <vt:lpstr>1、双周工作进度汇总</vt:lpstr>
      <vt:lpstr>3、电容探测介绍</vt:lpstr>
      <vt:lpstr>3、电容探测理想化指标</vt:lpstr>
      <vt:lpstr>4、电容传感器工程性能</vt:lpstr>
      <vt:lpstr>5、电容探测液面性能</vt:lpstr>
      <vt:lpstr>6、电容检测原理——充放电方式</vt:lpstr>
      <vt:lpstr>7、电容检测原理——谐振频率方式</vt:lpstr>
      <vt:lpstr>8、谐振电容传感器探测信号</vt:lpstr>
      <vt:lpstr>8、谐振电容传感器探测信号</vt:lpstr>
      <vt:lpstr>8、谐振电容传感器探测信号</vt:lpstr>
      <vt:lpstr>9、电容传感器主要参数汇总</vt:lpstr>
      <vt:lpstr>9、电容探测方案性能指标</vt:lpstr>
      <vt:lpstr>10、FDC2212方案设计</vt:lpstr>
      <vt:lpstr>10、FDC2212方案设计</vt:lpstr>
      <vt:lpstr>10、FDC2212方案设计</vt:lpstr>
      <vt:lpstr>10、FDC2212方案设计</vt:lpstr>
      <vt:lpstr>10、FDC2212方案设计</vt:lpstr>
      <vt:lpstr>11、赛普拉斯方案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王睿(Rui Wang)</dc:creator>
  <cp:lastModifiedBy>龙美静(Meijing Long)</cp:lastModifiedBy>
  <cp:revision>1593</cp:revision>
  <dcterms:created xsi:type="dcterms:W3CDTF">2020-06-19T01:44:10Z</dcterms:created>
  <dcterms:modified xsi:type="dcterms:W3CDTF">2023-03-08T12:16:22Z</dcterms:modified>
</cp:coreProperties>
</file>